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media1.mp3" ContentType="audio/unknown"/>
  <Override PartName="/ppt/media/image13.jpeg" ContentType="image/jpeg"/>
  <Override PartName="/ppt/media/image14.jpeg" ContentType="image/jpeg"/>
  <Override PartName="/ppt/media/media2.mp3" ContentType="audio/unknown"/>
  <Override PartName="/ppt/media/media3.mp3" ContentType="audio/unknown"/>
  <Override PartName="/ppt/media/image15.jpeg" ContentType="image/jpeg"/>
  <Override PartName="/ppt/media/media4.mp3" ContentType="audio/unknown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Times"/>
        <a:ea typeface="Times"/>
        <a:cs typeface="Times"/>
        <a:sym typeface="Time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 b="def" i="def"/>
      <a:tcStyle>
        <a:tcBdr/>
        <a:fill>
          <a:solidFill>
            <a:srgbClr val="F3F9FA"/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CCCD9"/>
          </a:solidFill>
        </a:fill>
      </a:tcStyle>
    </a:wholeTbl>
    <a:band2H>
      <a:tcTxStyle b="def" i="def"/>
      <a:tcStyle>
        <a:tcBdr/>
        <a:fill>
          <a:solidFill>
            <a:srgbClr val="E7E7ED"/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lumOff val="44000"/>
            </a:schemeClr>
          </a:solidFill>
        </a:fill>
      </a:tcStyle>
    </a:lastRow>
    <a:fir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imes"/>
          <a:ea typeface="Times"/>
          <a:cs typeface="Times"/>
        </a:font>
        <a:schemeClr val="accent3">
          <a:lumOff val="44000"/>
        </a:schemeClr>
      </a:tcTxStyle>
      <a:tcStyle>
        <a:tcBdr>
          <a:lef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3">
                  <a:lumOff val="4400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3">
              <a:lumOff val="44000"/>
            </a:schemeClr>
          </a:solidFill>
        </a:fill>
      </a:tcStyle>
    </a:band2H>
    <a:firstCol>
      <a:tcTxStyle b="on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imes"/>
          <a:ea typeface="Times"/>
          <a:cs typeface="Time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0" name="Shape 11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n-lt"/>
        <a:ea typeface="+mn-ea"/>
        <a:cs typeface="+mn-cs"/>
        <a:sym typeface="Calibri"/>
      </a:defRPr>
    </a:lvl1pPr>
    <a:lvl2pPr indent="228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2pPr>
    <a:lvl3pPr indent="457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3pPr>
    <a:lvl4pPr indent="685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4pPr>
    <a:lvl5pPr indent="9144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5pPr>
    <a:lvl6pPr indent="11430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6pPr>
    <a:lvl7pPr indent="13716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7pPr>
    <a:lvl8pPr indent="16002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8pPr>
    <a:lvl9pPr indent="1828800" latinLnBrk="0">
      <a:spcBef>
        <a:spcPts val="400"/>
      </a:spcBef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 algn="ctr">
              <a:buSzTx/>
              <a:buNone/>
            </a:lvl1pPr>
            <a:lvl2pPr marL="0" indent="457200" algn="ctr">
              <a:buSzTx/>
              <a:buNone/>
            </a:lvl2pPr>
            <a:lvl3pPr marL="0" indent="914400" algn="ctr">
              <a:buSzTx/>
              <a:buNone/>
            </a:lvl3pPr>
            <a:lvl4pPr marL="0" indent="1371600" algn="ctr">
              <a:buSzTx/>
              <a:buNone/>
            </a:lvl4pPr>
            <a:lvl5pPr marL="0" indent="1828800" algn="ctr">
              <a:buSzTx/>
              <a:buNone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6515100" y="609600"/>
            <a:ext cx="1943100" cy="5486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685800" y="609600"/>
            <a:ext cx="5676900" cy="5486400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 marL="0" indent="0">
              <a:spcBef>
                <a:spcPts val="400"/>
              </a:spcBef>
              <a:buSzTx/>
              <a:buNone/>
              <a:defRPr sz="2000"/>
            </a:lvl1pPr>
            <a:lvl2pPr marL="0" indent="457200">
              <a:spcBef>
                <a:spcPts val="400"/>
              </a:spcBef>
              <a:buSzTx/>
              <a:buNone/>
              <a:defRPr sz="2000"/>
            </a:lvl2pPr>
            <a:lvl3pPr marL="0" indent="914400">
              <a:spcBef>
                <a:spcPts val="400"/>
              </a:spcBef>
              <a:buSzTx/>
              <a:buNone/>
              <a:defRPr sz="2000"/>
            </a:lvl3pPr>
            <a:lvl4pPr marL="0" indent="1371600">
              <a:spcBef>
                <a:spcPts val="400"/>
              </a:spcBef>
              <a:buSzTx/>
              <a:buNone/>
              <a:defRPr sz="2000"/>
            </a:lvl4pPr>
            <a:lvl5pPr marL="0" indent="1828800">
              <a:spcBef>
                <a:spcPts val="400"/>
              </a:spcBef>
              <a:buSzTx/>
              <a:buNone/>
              <a:defRPr sz="2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 marL="0" indent="0">
              <a:spcBef>
                <a:spcPts val="500"/>
              </a:spcBef>
              <a:buSzTx/>
              <a:buNone/>
              <a:defRPr b="1" sz="2400"/>
            </a:lvl1pPr>
            <a:lvl2pPr marL="0" indent="457200">
              <a:spcBef>
                <a:spcPts val="500"/>
              </a:spcBef>
              <a:buSzTx/>
              <a:buNone/>
              <a:defRPr b="1" sz="2400"/>
            </a:lvl2pPr>
            <a:lvl3pPr marL="0" indent="914400">
              <a:spcBef>
                <a:spcPts val="500"/>
              </a:spcBef>
              <a:buSzTx/>
              <a:buNone/>
              <a:defRPr b="1" sz="2400"/>
            </a:lvl3pPr>
            <a:lvl4pPr marL="0" indent="1371600">
              <a:spcBef>
                <a:spcPts val="500"/>
              </a:spcBef>
              <a:buSzTx/>
              <a:buNone/>
              <a:defRPr b="1" sz="2400"/>
            </a:lvl4pPr>
            <a:lvl5pPr marL="0" indent="1828800">
              <a:spcBef>
                <a:spcPts val="500"/>
              </a:spcBef>
              <a:buSz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/>
          <a:p>
            <a:pPr marL="0" indent="0">
              <a:spcBef>
                <a:spcPts val="500"/>
              </a:spcBef>
              <a:buSzTx/>
              <a:buNone/>
              <a:defRPr b="1" sz="2400"/>
            </a:pPr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Shape 73"/>
          <p:cNvSpPr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/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marL="0" indent="0">
              <a:spcBef>
                <a:spcPts val="300"/>
              </a:spcBef>
              <a:buSzTx/>
              <a:buNone/>
              <a:defRPr sz="1400"/>
            </a:pPr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/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0" indent="0">
              <a:spcBef>
                <a:spcPts val="300"/>
              </a:spcBef>
              <a:buSzTx/>
              <a:buNone/>
              <a:defRPr sz="1400"/>
            </a:lvl1pPr>
            <a:lvl2pPr marL="0" indent="457200">
              <a:spcBef>
                <a:spcPts val="300"/>
              </a:spcBef>
              <a:buSzTx/>
              <a:buNone/>
              <a:defRPr sz="1400"/>
            </a:lvl2pPr>
            <a:lvl3pPr marL="0" indent="914400">
              <a:spcBef>
                <a:spcPts val="300"/>
              </a:spcBef>
              <a:buSzTx/>
              <a:buNone/>
              <a:defRPr sz="1400"/>
            </a:lvl3pPr>
            <a:lvl4pPr marL="0" indent="1371600">
              <a:spcBef>
                <a:spcPts val="300"/>
              </a:spcBef>
              <a:buSzTx/>
              <a:buNone/>
              <a:defRPr sz="1400"/>
            </a:lvl4pPr>
            <a:lvl5pPr marL="0" indent="1828800">
              <a:spcBef>
                <a:spcPts val="300"/>
              </a:spcBef>
              <a:buSz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Off val="44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176259" y="6248400"/>
            <a:ext cx="281941" cy="32004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r">
              <a:defRPr sz="14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Tx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Times"/>
          <a:ea typeface="Times"/>
          <a:cs typeface="Times"/>
          <a:sym typeface="Time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ime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6.jpeg"/><Relationship Id="rId4" Type="http://schemas.openxmlformats.org/officeDocument/2006/relationships/image" Target="../media/image1.pn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6.jpeg"/><Relationship Id="rId4" Type="http://schemas.openxmlformats.org/officeDocument/2006/relationships/image" Target="../media/image1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6.jpeg"/><Relationship Id="rId4" Type="http://schemas.openxmlformats.org/officeDocument/2006/relationships/image" Target="../media/image7.jpeg"/><Relationship Id="rId5" Type="http://schemas.openxmlformats.org/officeDocument/2006/relationships/image" Target="../media/image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3" Type="http://schemas.openxmlformats.org/officeDocument/2006/relationships/image" Target="../media/image11.jpeg"/><Relationship Id="rId4" Type="http://schemas.openxmlformats.org/officeDocument/2006/relationships/image" Target="../media/image10.jpeg"/><Relationship Id="rId5" Type="http://schemas.openxmlformats.org/officeDocument/2006/relationships/image" Target="../media/image12.jpeg"/></Relationships>
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9.jpeg"/><Relationship Id="rId4" Type="http://schemas.openxmlformats.org/officeDocument/2006/relationships/image" Target="../media/image11.jpeg"/><Relationship Id="rId5" Type="http://schemas.openxmlformats.org/officeDocument/2006/relationships/image" Target="../media/image10.jpeg"/><Relationship Id="rId6" Type="http://schemas.openxmlformats.org/officeDocument/2006/relationships/image" Target="../media/image12.jpeg"/><Relationship Id="rId7" Type="http://schemas.openxmlformats.org/officeDocument/2006/relationships/audio" Target="../media/media1.mp3"/><Relationship Id="rId8" Type="http://schemas.microsoft.com/office/2007/relationships/media" Target="../media/media1.mp3"/><Relationship Id="rId9" Type="http://schemas.openxmlformats.org/officeDocument/2006/relationships/image" Target="../media/image11.png"/></Relationships>

</file>

<file path=ppt/slides/_rels/slide5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3" Type="http://schemas.openxmlformats.org/officeDocument/2006/relationships/image" Target="../media/image11.jpeg"/><Relationship Id="rId4" Type="http://schemas.openxmlformats.org/officeDocument/2006/relationships/image" Target="../media/image10.jpeg"/><Relationship Id="rId5" Type="http://schemas.openxmlformats.org/officeDocument/2006/relationships/image" Target="../media/image12.jpeg"/></Relationships>

</file>

<file path=ppt/slides/_rels/slide5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3.jpeg"/><Relationship Id="rId4" Type="http://schemas.openxmlformats.org/officeDocument/2006/relationships/image" Target="../media/image11.jpeg"/><Relationship Id="rId5" Type="http://schemas.openxmlformats.org/officeDocument/2006/relationships/image" Target="../media/image10.jpeg"/><Relationship Id="rId6" Type="http://schemas.openxmlformats.org/officeDocument/2006/relationships/image" Target="../media/image12.jpeg"/></Relationships>

</file>

<file path=ppt/slides/_rels/slide5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3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audio" Target="../media/media2.mp3"/><Relationship Id="rId7" Type="http://schemas.microsoft.com/office/2007/relationships/media" Target="../media/media2.mp3"/><Relationship Id="rId8" Type="http://schemas.openxmlformats.org/officeDocument/2006/relationships/image" Target="../media/image11.png"/></Relationships>

</file>

<file path=ppt/slides/_rels/slide5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0.png"/><Relationship Id="rId4" Type="http://schemas.openxmlformats.org/officeDocument/2006/relationships/image" Target="../media/image13.jpeg"/><Relationship Id="rId5" Type="http://schemas.openxmlformats.org/officeDocument/2006/relationships/image" Target="../media/image11.jpeg"/><Relationship Id="rId6" Type="http://schemas.openxmlformats.org/officeDocument/2006/relationships/image" Target="../media/image12.jpeg"/><Relationship Id="rId7" Type="http://schemas.openxmlformats.org/officeDocument/2006/relationships/audio" Target="../media/media3.mp3"/><Relationship Id="rId8" Type="http://schemas.microsoft.com/office/2007/relationships/media" Target="../media/media3.mp3"/><Relationship Id="rId9" Type="http://schemas.openxmlformats.org/officeDocument/2006/relationships/image" Target="../media/image11.png"/></Relationships>

</file>

<file path=ppt/slides/_rels/slide5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3.jpeg"/><Relationship Id="rId5" Type="http://schemas.openxmlformats.org/officeDocument/2006/relationships/image" Target="../media/image11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6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0.png"/><Relationship Id="rId5" Type="http://schemas.openxmlformats.org/officeDocument/2006/relationships/image" Target="../media/image13.jpeg"/><Relationship Id="rId6" Type="http://schemas.openxmlformats.org/officeDocument/2006/relationships/image" Target="../media/image11.jpeg"/><Relationship Id="rId7" Type="http://schemas.openxmlformats.org/officeDocument/2006/relationships/audio" Target="../media/media4.mp3"/><Relationship Id="rId8" Type="http://schemas.microsoft.com/office/2007/relationships/media" Target="../media/media4.mp3"/><Relationship Id="rId9" Type="http://schemas.openxmlformats.org/officeDocument/2006/relationships/image" Target="../media/image11.png"/></Relationships>

</file>

<file path=ppt/slides/_rels/slide6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3.jpeg"/></Relationships>

</file>

<file path=ppt/slides/_rels/slide6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7.jpeg"/></Relationships>

</file>

<file path=ppt/slides/_rels/slide6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5.jpeg"/><Relationship Id="rId4" Type="http://schemas.openxmlformats.org/officeDocument/2006/relationships/image" Target="../media/image17.jpeg"/><Relationship Id="rId5" Type="http://schemas.openxmlformats.org/officeDocument/2006/relationships/image" Target="../media/image18.jpeg"/></Relationships>

</file>

<file path=ppt/slides/_rels/slide6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jpeg"/></Relationships>

</file>

<file path=ppt/slides/_rels/slide6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/Relationships>

</file>

<file path=ppt/slides/_rels/slide6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6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/>
        </p:nvSpPr>
        <p:spPr>
          <a:xfrm>
            <a:off x="2133600" y="3657600"/>
            <a:ext cx="4648200" cy="356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4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How to Put</a:t>
            </a:r>
            <a:endParaRPr sz="3200"/>
          </a:p>
          <a:p>
            <a:pPr algn="ctr">
              <a:defRPr b="1" sz="9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Magic</a:t>
            </a:r>
            <a:endParaRPr sz="3200"/>
          </a:p>
          <a:p>
            <a:pPr algn="ctr">
              <a:defRPr b="1" sz="4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 Marketing</a:t>
            </a:r>
          </a:p>
        </p:txBody>
      </p:sp>
      <p:pic>
        <p:nvPicPr>
          <p:cNvPr id="113" name="imag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18351" y="152400"/>
            <a:ext cx="3556001" cy="355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  <p:sp>
        <p:nvSpPr>
          <p:cNvPr id="141" name="Shape 141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42" name="Shape 142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  Safety         10%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hape 145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  <p:sp>
        <p:nvSpPr>
          <p:cNvPr id="146" name="Shape 146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47" name="Shape 147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latin typeface="Arial"/>
                <a:ea typeface="Arial"/>
                <a:cs typeface="Arial"/>
                <a:sym typeface="Arial"/>
              </a:defRPr>
            </a:pPr>
            <a:r>
              <a:t>  </a:t>
            </a:r>
            <a:r>
              <a:rPr>
                <a:solidFill>
                  <a:srgbClr val="BFBFBF"/>
                </a:solidFill>
              </a:rPr>
              <a:t>Safety         10%</a:t>
            </a:r>
          </a:p>
        </p:txBody>
      </p:sp>
      <p:sp>
        <p:nvSpPr>
          <p:cNvPr id="148" name="Shape 148"/>
          <p:cNvSpPr/>
          <p:nvPr/>
        </p:nvSpPr>
        <p:spPr>
          <a:xfrm>
            <a:off x="3581400" y="3810000"/>
            <a:ext cx="4038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Belonging   65%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381000" y="152400"/>
            <a:ext cx="8305800" cy="1017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Our need to </a:t>
            </a:r>
            <a:r>
              <a:rPr b="1"/>
              <a:t>belong </a:t>
            </a:r>
            <a:r>
              <a:t>is the greatest </a:t>
            </a:r>
            <a:br/>
            <a:r>
              <a:t>unmet need of 65% of our population.</a:t>
            </a:r>
          </a:p>
        </p:txBody>
      </p:sp>
      <p:sp>
        <p:nvSpPr>
          <p:cNvPr id="152" name="Shape 152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53" name="Shape 153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latin typeface="Arial"/>
                <a:ea typeface="Arial"/>
                <a:cs typeface="Arial"/>
                <a:sym typeface="Arial"/>
              </a:defRPr>
            </a:pPr>
            <a:r>
              <a:t>  </a:t>
            </a:r>
            <a:r>
              <a:rPr>
                <a:solidFill>
                  <a:srgbClr val="BFBFBF"/>
                </a:solidFill>
              </a:rPr>
              <a:t>Safety         10%</a:t>
            </a:r>
          </a:p>
        </p:txBody>
      </p:sp>
      <p:sp>
        <p:nvSpPr>
          <p:cNvPr id="154" name="Shape 154"/>
          <p:cNvSpPr/>
          <p:nvPr/>
        </p:nvSpPr>
        <p:spPr>
          <a:xfrm>
            <a:off x="3581400" y="3810000"/>
            <a:ext cx="4038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Belonging   65%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Shape 157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58" name="Shape 158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latin typeface="Arial"/>
                <a:ea typeface="Arial"/>
                <a:cs typeface="Arial"/>
                <a:sym typeface="Arial"/>
              </a:defRPr>
            </a:pPr>
            <a:r>
              <a:t>  </a:t>
            </a:r>
            <a:r>
              <a:rPr>
                <a:solidFill>
                  <a:srgbClr val="BFBFBF"/>
                </a:solidFill>
              </a:rPr>
              <a:t>Safety         10%</a:t>
            </a:r>
          </a:p>
        </p:txBody>
      </p:sp>
      <p:sp>
        <p:nvSpPr>
          <p:cNvPr id="159" name="Shape 159"/>
          <p:cNvSpPr/>
          <p:nvPr/>
        </p:nvSpPr>
        <p:spPr>
          <a:xfrm>
            <a:off x="3581400" y="3810000"/>
            <a:ext cx="4038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Belonging   65%</a:t>
            </a:r>
          </a:p>
        </p:txBody>
      </p:sp>
      <p:sp>
        <p:nvSpPr>
          <p:cNvPr id="160" name="Shape 160"/>
          <p:cNvSpPr/>
          <p:nvPr/>
        </p:nvSpPr>
        <p:spPr>
          <a:xfrm>
            <a:off x="3733800" y="2920425"/>
            <a:ext cx="32004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Prestige 12%     </a:t>
            </a:r>
          </a:p>
        </p:txBody>
      </p:sp>
      <p:sp>
        <p:nvSpPr>
          <p:cNvPr id="161" name="Shape 161"/>
          <p:cNvSpPr/>
          <p:nvPr/>
        </p:nvSpPr>
        <p:spPr>
          <a:xfrm>
            <a:off x="381000" y="152400"/>
            <a:ext cx="8305800" cy="1017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Our need to </a:t>
            </a:r>
            <a:r>
              <a:rPr b="1"/>
              <a:t>belong </a:t>
            </a:r>
            <a:r>
              <a:t>is the greatest </a:t>
            </a:r>
            <a:br/>
            <a:r>
              <a:t>unmet need of 65% of our population.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Shape 164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65" name="Shape 165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latin typeface="Arial"/>
                <a:ea typeface="Arial"/>
                <a:cs typeface="Arial"/>
                <a:sym typeface="Arial"/>
              </a:defRPr>
            </a:pPr>
            <a:r>
              <a:t>  </a:t>
            </a:r>
            <a:r>
              <a:rPr>
                <a:solidFill>
                  <a:srgbClr val="BFBFBF"/>
                </a:solidFill>
              </a:rPr>
              <a:t>Safety         10%</a:t>
            </a:r>
          </a:p>
        </p:txBody>
      </p:sp>
      <p:sp>
        <p:nvSpPr>
          <p:cNvPr id="166" name="Shape 166"/>
          <p:cNvSpPr/>
          <p:nvPr/>
        </p:nvSpPr>
        <p:spPr>
          <a:xfrm>
            <a:off x="3581400" y="3810000"/>
            <a:ext cx="4038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Belonging   65%</a:t>
            </a:r>
          </a:p>
        </p:txBody>
      </p:sp>
      <p:sp>
        <p:nvSpPr>
          <p:cNvPr id="167" name="Shape 167"/>
          <p:cNvSpPr/>
          <p:nvPr/>
        </p:nvSpPr>
        <p:spPr>
          <a:xfrm>
            <a:off x="3733800" y="2920425"/>
            <a:ext cx="32004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Prestige 12%     </a:t>
            </a:r>
          </a:p>
        </p:txBody>
      </p:sp>
      <p:sp>
        <p:nvSpPr>
          <p:cNvPr id="168" name="Shape 168"/>
          <p:cNvSpPr/>
          <p:nvPr/>
        </p:nvSpPr>
        <p:spPr>
          <a:xfrm>
            <a:off x="3429000" y="2057400"/>
            <a:ext cx="3276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Self-Actualizing  3% </a:t>
            </a:r>
          </a:p>
        </p:txBody>
      </p:sp>
      <p:sp>
        <p:nvSpPr>
          <p:cNvPr id="169" name="Shape 169"/>
          <p:cNvSpPr/>
          <p:nvPr/>
        </p:nvSpPr>
        <p:spPr>
          <a:xfrm>
            <a:off x="381000" y="152400"/>
            <a:ext cx="8305800" cy="1017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Our need to </a:t>
            </a:r>
            <a:r>
              <a:rPr b="1"/>
              <a:t>belong </a:t>
            </a:r>
            <a:r>
              <a:t>is the greatest </a:t>
            </a:r>
            <a:br/>
            <a:r>
              <a:t>unmet need of 65% of our population.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72" name="Shape 172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73" name="Shape 173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3200">
                <a:latin typeface="Arial"/>
                <a:ea typeface="Arial"/>
                <a:cs typeface="Arial"/>
                <a:sym typeface="Arial"/>
              </a:defRPr>
            </a:pPr>
            <a:r>
              <a:t>  </a:t>
            </a:r>
            <a:r>
              <a:rPr>
                <a:solidFill>
                  <a:srgbClr val="BFBFBF"/>
                </a:solidFill>
              </a:rPr>
              <a:t>Safety         10%</a:t>
            </a:r>
          </a:p>
        </p:txBody>
      </p:sp>
      <p:sp>
        <p:nvSpPr>
          <p:cNvPr id="174" name="Shape 174"/>
          <p:cNvSpPr/>
          <p:nvPr/>
        </p:nvSpPr>
        <p:spPr>
          <a:xfrm>
            <a:off x="3581400" y="3810000"/>
            <a:ext cx="4038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Belonging   65%</a:t>
            </a:r>
          </a:p>
        </p:txBody>
      </p:sp>
      <p:sp>
        <p:nvSpPr>
          <p:cNvPr id="175" name="Shape 175"/>
          <p:cNvSpPr/>
          <p:nvPr/>
        </p:nvSpPr>
        <p:spPr>
          <a:xfrm>
            <a:off x="3733800" y="2920425"/>
            <a:ext cx="32004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Prestige 12%     </a:t>
            </a:r>
          </a:p>
        </p:txBody>
      </p:sp>
      <p:sp>
        <p:nvSpPr>
          <p:cNvPr id="176" name="Shape 176"/>
          <p:cNvSpPr/>
          <p:nvPr/>
        </p:nvSpPr>
        <p:spPr>
          <a:xfrm>
            <a:off x="3429000" y="2057400"/>
            <a:ext cx="3276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Self-Actualizing  3% </a:t>
            </a:r>
          </a:p>
        </p:txBody>
      </p:sp>
      <p:sp>
        <p:nvSpPr>
          <p:cNvPr id="177" name="Shape 177"/>
          <p:cNvSpPr/>
          <p:nvPr/>
        </p:nvSpPr>
        <p:spPr>
          <a:xfrm>
            <a:off x="381000" y="152400"/>
            <a:ext cx="8305800" cy="10179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Our need to </a:t>
            </a:r>
            <a:r>
              <a:rPr b="1"/>
              <a:t>belong </a:t>
            </a:r>
            <a:r>
              <a:t>is the greatest </a:t>
            </a:r>
            <a:br/>
            <a:r>
              <a:t>unmet need of 65% of our population.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76200" y="1657350"/>
            <a:ext cx="9067800" cy="2122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Do unto others as you would have them do unto you?</a:t>
            </a:r>
            <a:endParaRPr sz="3200"/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/>
        </p:nvSpPr>
        <p:spPr>
          <a:xfrm>
            <a:off x="76200" y="1657350"/>
            <a:ext cx="9067800" cy="33964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Do unto others as you would have them do unto you?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or do unto others as they </a:t>
            </a:r>
            <a:br/>
            <a:r>
              <a:t>prefer to be done unto?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76200" y="1066800"/>
            <a:ext cx="9067800" cy="217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There are 4 basic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Identities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/>
          <p:nvPr/>
        </p:nvSpPr>
        <p:spPr>
          <a:xfrm>
            <a:off x="76200" y="1066800"/>
            <a:ext cx="9067800" cy="3137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There are 4 basic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Identities</a:t>
            </a:r>
            <a:endParaRPr sz="3200"/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Purposes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/>
          <p:nvPr/>
        </p:nvSpPr>
        <p:spPr>
          <a:xfrm>
            <a:off x="76200" y="1066800"/>
            <a:ext cx="9067800" cy="12294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Each of us needs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/>
        </p:nvSpPr>
        <p:spPr>
          <a:xfrm>
            <a:off x="76200" y="1066800"/>
            <a:ext cx="9067800" cy="410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There are 4 basic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Identities</a:t>
            </a:r>
            <a:endParaRPr sz="3200"/>
          </a:p>
          <a:p>
            <a:pPr algn="ctr">
              <a:defRPr sz="66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Purposes</a:t>
            </a:r>
            <a:endParaRPr sz="3200"/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Adventures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0" name="Shape 19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1" name="Shape 191"/>
          <p:cNvSpPr/>
          <p:nvPr/>
        </p:nvSpPr>
        <p:spPr>
          <a:xfrm>
            <a:off x="4648200" y="-76201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4" name="Shape 194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5" name="Shape 195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Magician/Wizard   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8" name="Shape 19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199" name="Shape 199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00" name="Shape 200"/>
          <p:cNvSpPr/>
          <p:nvPr/>
        </p:nvSpPr>
        <p:spPr>
          <a:xfrm>
            <a:off x="0" y="3811587"/>
            <a:ext cx="4572000" cy="24276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03" name="Shape 203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04" name="Shape 204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05" name="Shape 205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t>  </a:t>
            </a:r>
            <a:r>
              <a:rPr b="1">
                <a:solidFill>
                  <a:srgbClr val="FF0000"/>
                </a:solidFill>
              </a:rPr>
              <a:t>Seeker/Healer/Lover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F0000"/>
                </a:solidFill>
              </a:rPr>
              <a:t>  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08" name="Shape 20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09" name="Shape 209"/>
          <p:cNvSpPr/>
          <p:nvPr/>
        </p:nvSpPr>
        <p:spPr>
          <a:xfrm>
            <a:off x="4572000" y="3352800"/>
            <a:ext cx="4572000" cy="2897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Hungers to go and </a:t>
            </a:r>
            <a:br/>
            <a:r>
              <a:t>touch and experience and do. They speak of travel and are always in motion. Impulsive.   </a:t>
            </a:r>
            <a:br/>
          </a:p>
        </p:txBody>
      </p:sp>
      <p:sp>
        <p:nvSpPr>
          <p:cNvPr id="210" name="Shape 210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11" name="Shape 211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Seeker/Healer/Lover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14" name="Shape 214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15" name="Shape 215"/>
          <p:cNvSpPr/>
          <p:nvPr/>
        </p:nvSpPr>
        <p:spPr>
          <a:xfrm>
            <a:off x="4572000" y="33528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Hungers to go and </a:t>
            </a:r>
            <a:br/>
            <a:r>
              <a:t>touch and experience and do. They speak of travel and are always in motion. Impulsive.   </a:t>
            </a:r>
            <a:br/>
            <a:r>
              <a:t>  </a:t>
            </a:r>
            <a:r>
              <a:rPr b="1">
                <a:solidFill>
                  <a:srgbClr val="FF0000"/>
                </a:solidFill>
              </a:rPr>
              <a:t>Warrior   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F0000"/>
                </a:solidFill>
              </a:rPr>
              <a:t>  archetype</a:t>
            </a:r>
          </a:p>
        </p:txBody>
      </p:sp>
      <p:sp>
        <p:nvSpPr>
          <p:cNvPr id="216" name="Shape 216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17" name="Shape 217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Seeker/Healer/Lover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20" name="Shape 22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21" name="Shape 221"/>
          <p:cNvSpPr/>
          <p:nvPr/>
        </p:nvSpPr>
        <p:spPr>
          <a:xfrm>
            <a:off x="4572000" y="33528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Hungers to go and </a:t>
            </a:r>
            <a:br/>
            <a:r>
              <a:t>touch and experience and do. They speak of travel and are always in motion. Impulsive.  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Warrior   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</a:t>
            </a:r>
          </a:p>
        </p:txBody>
      </p:sp>
      <p:sp>
        <p:nvSpPr>
          <p:cNvPr id="222" name="Shape 222"/>
          <p:cNvSpPr/>
          <p:nvPr/>
        </p:nvSpPr>
        <p:spPr>
          <a:xfrm>
            <a:off x="0" y="-76201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Discovers what is missing and provides it. Leaders who serve us by creating structure, process and order. </a:t>
            </a:r>
            <a:br/>
          </a:p>
        </p:txBody>
      </p:sp>
      <p:sp>
        <p:nvSpPr>
          <p:cNvPr id="223" name="Shape 223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24" name="Shape 224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Seeker/Healer/Lover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27" name="Shape 22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28" name="Shape 228"/>
          <p:cNvSpPr/>
          <p:nvPr/>
        </p:nvSpPr>
        <p:spPr>
          <a:xfrm>
            <a:off x="4572000" y="33528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Hungers to go and </a:t>
            </a:r>
            <a:br/>
            <a:r>
              <a:t>touch and experience and do. They speak of travel and are always in motion. Impulsive.  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Warrior   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</a:t>
            </a:r>
          </a:p>
        </p:txBody>
      </p:sp>
      <p:sp>
        <p:nvSpPr>
          <p:cNvPr id="229" name="Shape 229"/>
          <p:cNvSpPr/>
          <p:nvPr/>
        </p:nvSpPr>
        <p:spPr>
          <a:xfrm>
            <a:off x="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Discovers what is missing and provides it. Leaders who serve us by creating structure, process and order. </a:t>
            </a:r>
            <a:br/>
            <a:r>
              <a:t>  </a:t>
            </a:r>
            <a:r>
              <a:rPr b="1">
                <a:solidFill>
                  <a:srgbClr val="FF0000"/>
                </a:solidFill>
              </a:rPr>
              <a:t>Administrator/King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F0000"/>
                </a:solidFill>
              </a:rPr>
              <a:t>  archetype.  </a:t>
            </a:r>
          </a:p>
        </p:txBody>
      </p:sp>
      <p:sp>
        <p:nvSpPr>
          <p:cNvPr id="230" name="Shape 230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rgbClr val="F79E9B"/>
                </a:solidFill>
              </a:rPr>
              <a:t>Magician/Wizard 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archetype</a:t>
            </a:r>
          </a:p>
        </p:txBody>
      </p:sp>
      <p:sp>
        <p:nvSpPr>
          <p:cNvPr id="231" name="Shape 231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79E9B"/>
                </a:solidFill>
              </a:rPr>
              <a:t>Seeker/Healer/Lover </a:t>
            </a:r>
            <a:br>
              <a:rPr b="1">
                <a:solidFill>
                  <a:srgbClr val="F79E9B"/>
                </a:solidFill>
              </a:rPr>
            </a:br>
            <a:r>
              <a:rPr b="1">
                <a:solidFill>
                  <a:srgbClr val="F79E9B"/>
                </a:solidFill>
              </a:rPr>
              <a:t>  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34" name="Shape 234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35" name="Shape 235"/>
          <p:cNvSpPr/>
          <p:nvPr/>
        </p:nvSpPr>
        <p:spPr>
          <a:xfrm>
            <a:off x="4572000" y="33528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Hungers to go and </a:t>
            </a:r>
            <a:br/>
            <a:r>
              <a:t>touch and experience and do. They speak of travel and are always in motion. Impulsive.  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F0000"/>
                </a:solidFill>
              </a:rPr>
              <a:t>Warrior   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79E9B"/>
                </a:solidFill>
              </a:rPr>
              <a:t>  </a:t>
            </a:r>
            <a:r>
              <a:rPr b="1"/>
              <a:t>archetype</a:t>
            </a:r>
          </a:p>
        </p:txBody>
      </p:sp>
      <p:sp>
        <p:nvSpPr>
          <p:cNvPr id="236" name="Shape 236"/>
          <p:cNvSpPr/>
          <p:nvPr/>
        </p:nvSpPr>
        <p:spPr>
          <a:xfrm>
            <a:off x="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Discovers what is missing and provides it. Leaders who serve us by creating structure, process and order.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F0000"/>
                </a:solidFill>
              </a:rPr>
              <a:t>Administrator/King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F0000"/>
                </a:solidFill>
              </a:rPr>
              <a:t>  </a:t>
            </a:r>
            <a:r>
              <a:rPr b="1"/>
              <a:t>archetype.  </a:t>
            </a:r>
          </a:p>
        </p:txBody>
      </p:sp>
      <p:sp>
        <p:nvSpPr>
          <p:cNvPr id="237" name="Shape 237"/>
          <p:cNvSpPr/>
          <p:nvPr/>
        </p:nvSpPr>
        <p:spPr>
          <a:xfrm>
            <a:off x="4648200" y="-76200"/>
            <a:ext cx="4572000" cy="33674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connections, finds patterns, solves riddles. Travels to places without ever leaving the room.</a:t>
            </a:r>
          </a:p>
          <a:p>
            <a:pPr>
              <a:defRPr b="1" sz="32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Magician/Wizard </a:t>
            </a:r>
            <a:r>
              <a:rPr>
                <a:solidFill>
                  <a:srgbClr val="F79E9B"/>
                </a:solidFill>
              </a:rPr>
              <a:t>  </a:t>
            </a:r>
            <a:endParaRPr>
              <a:solidFill>
                <a:srgbClr val="F79E9B"/>
              </a:solidFill>
            </a:endParaRPr>
          </a:p>
          <a:p>
            <a:pPr>
              <a:defRPr b="1" sz="3200">
                <a:solidFill>
                  <a:srgbClr val="F79E9B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  <a:r>
              <a:rPr>
                <a:solidFill>
                  <a:schemeClr val="accent3">
                    <a:lumOff val="44000"/>
                  </a:schemeClr>
                </a:solidFill>
              </a:rPr>
              <a:t>archetype</a:t>
            </a:r>
          </a:p>
        </p:txBody>
      </p:sp>
      <p:sp>
        <p:nvSpPr>
          <p:cNvPr id="238" name="Shape 238"/>
          <p:cNvSpPr/>
          <p:nvPr/>
        </p:nvSpPr>
        <p:spPr>
          <a:xfrm>
            <a:off x="0" y="38115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Seeks relationship and soul-sharing, empathy linking heart to heart. This is the </a:t>
            </a:r>
            <a:br/>
            <a:r>
              <a:rPr>
                <a:solidFill>
                  <a:srgbClr val="000000"/>
                </a:solidFill>
              </a:rPr>
              <a:t>  </a:t>
            </a:r>
            <a:r>
              <a:rPr b="1">
                <a:solidFill>
                  <a:srgbClr val="FF0000"/>
                </a:solidFill>
              </a:rPr>
              <a:t>Seeker/Healer/Lover </a:t>
            </a:r>
            <a:br>
              <a:rPr b="1">
                <a:solidFill>
                  <a:srgbClr val="FF0000"/>
                </a:solidFill>
              </a:rPr>
            </a:br>
            <a:r>
              <a:rPr b="1">
                <a:solidFill>
                  <a:srgbClr val="F79E9B"/>
                </a:solidFill>
              </a:rPr>
              <a:t>  </a:t>
            </a:r>
            <a:r>
              <a:rPr b="1"/>
              <a:t>archetype.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76200" y="1066800"/>
            <a:ext cx="9067800" cy="21722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Each of us needs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Identity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/>
        </p:nvSpPr>
        <p:spPr>
          <a:xfrm>
            <a:off x="4876800" y="457199"/>
            <a:ext cx="4267200" cy="28361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t>Roughly 400 years before the wise men followed the star to Bethlehem, </a:t>
            </a:r>
            <a:endParaRPr sz="3200"/>
          </a:p>
          <a:p>
            <a:pPr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t>a Greek physician, Hippocrates, recognized </a:t>
            </a:r>
          </a:p>
          <a:p>
            <a:pPr>
              <a:defRPr sz="2700">
                <a:latin typeface="Arial"/>
                <a:ea typeface="Arial"/>
                <a:cs typeface="Arial"/>
                <a:sym typeface="Arial"/>
              </a:defRPr>
            </a:pPr>
            <a:r>
              <a:t>4 basic styles of behavior, calling them</a:t>
            </a:r>
          </a:p>
        </p:txBody>
      </p:sp>
      <p:pic>
        <p:nvPicPr>
          <p:cNvPr id="241" name="image3.jpg" descr="FollowtheStarWine(2)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676"/>
          <a:stretch>
            <a:fillRect/>
          </a:stretch>
        </p:blipFill>
        <p:spPr>
          <a:xfrm>
            <a:off x="11113" y="28574"/>
            <a:ext cx="4713288" cy="6829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4876800" y="457199"/>
            <a:ext cx="4267200" cy="559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7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Roughly 400 years before the wise men followed the star to Bethlehem, </a:t>
            </a:r>
            <a:endParaRPr sz="3200"/>
          </a:p>
          <a:p>
            <a:pPr>
              <a:defRPr sz="27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 Greek physician, Hippocrates, recognized </a:t>
            </a:r>
          </a:p>
          <a:p>
            <a:pPr>
              <a:defRPr sz="27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4 basic styles of behavior, calling them </a:t>
            </a:r>
            <a:r>
              <a:rPr>
                <a:solidFill>
                  <a:srgbClr val="C00000"/>
                </a:solidFill>
              </a:rPr>
              <a:t>Choleric, Phlegmatic, Melancholic </a:t>
            </a:r>
            <a:r>
              <a:rPr>
                <a:solidFill>
                  <a:srgbClr val="000000"/>
                </a:solidFill>
              </a:rPr>
              <a:t>and </a:t>
            </a:r>
            <a:r>
              <a:rPr>
                <a:solidFill>
                  <a:srgbClr val="C00000"/>
                </a:solidFill>
              </a:rPr>
              <a:t>Sanguine</a:t>
            </a:r>
            <a:r>
              <a:rPr>
                <a:solidFill>
                  <a:srgbClr val="000000"/>
                </a:solidFill>
              </a:rPr>
              <a:t> in the mistaken belief that these </a:t>
            </a:r>
            <a:r>
              <a:rPr b="1">
                <a:solidFill>
                  <a:srgbClr val="000000"/>
                </a:solidFill>
              </a:rPr>
              <a:t>observable patterns of behavior </a:t>
            </a:r>
            <a:r>
              <a:rPr>
                <a:solidFill>
                  <a:srgbClr val="000000"/>
                </a:solidFill>
              </a:rPr>
              <a:t>were triggered by an excess of certain bodily fluids. </a:t>
            </a:r>
          </a:p>
        </p:txBody>
      </p:sp>
      <p:pic>
        <p:nvPicPr>
          <p:cNvPr id="244" name="image3.jpg" descr="FollowtheStarWine(2).jp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676"/>
          <a:stretch>
            <a:fillRect/>
          </a:stretch>
        </p:blipFill>
        <p:spPr>
          <a:xfrm>
            <a:off x="11113" y="28574"/>
            <a:ext cx="4713288" cy="68294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47" name="Shape 24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48" name="Shape 248"/>
          <p:cNvSpPr/>
          <p:nvPr/>
        </p:nvSpPr>
        <p:spPr>
          <a:xfrm>
            <a:off x="4648200" y="376238"/>
            <a:ext cx="4038600" cy="1957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 person who values </a:t>
            </a:r>
            <a:r>
              <a:rPr>
                <a:solidFill>
                  <a:srgbClr val="FF0000"/>
                </a:solidFill>
              </a:rPr>
              <a:t>intellect </a:t>
            </a:r>
            <a:r>
              <a:t>needs to understand your logic.</a:t>
            </a:r>
          </a:p>
        </p:txBody>
      </p:sp>
      <p:sp>
        <p:nvSpPr>
          <p:cNvPr id="249" name="Shape 249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52" name="Shape 252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53" name="Shape 253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54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57" name="Shape 25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58" name="Shape 258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59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sp>
        <p:nvSpPr>
          <p:cNvPr id="260" name="Shape 260"/>
          <p:cNvSpPr/>
          <p:nvPr/>
        </p:nvSpPr>
        <p:spPr>
          <a:xfrm>
            <a:off x="0" y="4495800"/>
            <a:ext cx="4419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 person who values </a:t>
            </a:r>
            <a:r>
              <a:rPr>
                <a:solidFill>
                  <a:srgbClr val="FF0000"/>
                </a:solidFill>
              </a:rPr>
              <a:t>feelings</a:t>
            </a:r>
            <a:r>
              <a:t> needs to perceive your motives.</a:t>
            </a:r>
          </a:p>
        </p:txBody>
      </p:sp>
      <p:sp>
        <p:nvSpPr>
          <p:cNvPr id="261" name="Shape 261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64" name="Shape 264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65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image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4562" y="2759075"/>
            <a:ext cx="3246438" cy="4098925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Shape 267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  <p:sp>
        <p:nvSpPr>
          <p:cNvPr id="268" name="Shape 268"/>
          <p:cNvSpPr/>
          <p:nvPr/>
        </p:nvSpPr>
        <p:spPr>
          <a:xfrm>
            <a:off x="3276600" y="3394075"/>
            <a:ext cx="5867400" cy="34925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69" name="Shape 269"/>
          <p:cNvSpPr/>
          <p:nvPr/>
        </p:nvSpPr>
        <p:spPr>
          <a:xfrm flipV="1">
            <a:off x="-1" y="3378199"/>
            <a:ext cx="2922590" cy="50802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72" name="Shape 272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73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4" name="image5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4562" y="2759075"/>
            <a:ext cx="3246438" cy="4098925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Shape 275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  <p:sp>
        <p:nvSpPr>
          <p:cNvPr id="276" name="Shape 276"/>
          <p:cNvSpPr/>
          <p:nvPr/>
        </p:nvSpPr>
        <p:spPr>
          <a:xfrm>
            <a:off x="3276600" y="3394075"/>
            <a:ext cx="5867400" cy="34925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77" name="Shape 277"/>
          <p:cNvSpPr/>
          <p:nvPr/>
        </p:nvSpPr>
        <p:spPr>
          <a:xfrm flipV="1">
            <a:off x="-1" y="3378199"/>
            <a:ext cx="2922590" cy="50802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78" name="Shape 278"/>
          <p:cNvSpPr/>
          <p:nvPr/>
        </p:nvSpPr>
        <p:spPr>
          <a:xfrm>
            <a:off x="4724400" y="3581400"/>
            <a:ext cx="14478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Courage</a:t>
            </a:r>
          </a:p>
        </p:txBody>
      </p:sp>
      <p:sp>
        <p:nvSpPr>
          <p:cNvPr id="279" name="Shape 279"/>
          <p:cNvSpPr/>
          <p:nvPr/>
        </p:nvSpPr>
        <p:spPr>
          <a:xfrm>
            <a:off x="4572000" y="4262437"/>
            <a:ext cx="4419600" cy="1957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 person who values </a:t>
            </a:r>
            <a:r>
              <a:rPr>
                <a:solidFill>
                  <a:srgbClr val="FF0000"/>
                </a:solidFill>
              </a:rPr>
              <a:t>courage</a:t>
            </a:r>
            <a:r>
              <a:t> needs to hear you speak of action.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82" name="Shape 282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83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sp>
        <p:nvSpPr>
          <p:cNvPr id="284" name="Shape 284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  <p:sp>
        <p:nvSpPr>
          <p:cNvPr id="285" name="Shape 285"/>
          <p:cNvSpPr/>
          <p:nvPr/>
        </p:nvSpPr>
        <p:spPr>
          <a:xfrm>
            <a:off x="3276600" y="3394075"/>
            <a:ext cx="5867400" cy="34925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86" name="Shape 286"/>
          <p:cNvSpPr/>
          <p:nvPr/>
        </p:nvSpPr>
        <p:spPr>
          <a:xfrm flipV="1">
            <a:off x="-1" y="3378199"/>
            <a:ext cx="2922590" cy="50802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287" name="image6.jpg"/>
          <p:cNvPicPr>
            <a:picLocks noChangeAspect="1"/>
          </p:cNvPicPr>
          <p:nvPr/>
        </p:nvPicPr>
        <p:blipFill>
          <a:blip r:embed="rId3">
            <a:extLst/>
          </a:blip>
          <a:srcRect l="0" t="1923" r="0" b="17509"/>
          <a:stretch>
            <a:fillRect/>
          </a:stretch>
        </p:blipFill>
        <p:spPr>
          <a:xfrm>
            <a:off x="5599112" y="3505200"/>
            <a:ext cx="3544888" cy="3317876"/>
          </a:xfrm>
          <a:prstGeom prst="rect">
            <a:avLst/>
          </a:prstGeom>
          <a:ln w="12700">
            <a:miter lim="400000"/>
          </a:ln>
        </p:spPr>
      </p:pic>
      <p:sp>
        <p:nvSpPr>
          <p:cNvPr id="288" name="Shape 288"/>
          <p:cNvSpPr/>
          <p:nvPr/>
        </p:nvSpPr>
        <p:spPr>
          <a:xfrm>
            <a:off x="4724400" y="3581400"/>
            <a:ext cx="14478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Courage</a:t>
            </a:r>
          </a:p>
        </p:txBody>
      </p:sp>
      <p:pic>
        <p:nvPicPr>
          <p:cNvPr id="289" name="image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4562" y="2759075"/>
            <a:ext cx="3246438" cy="40989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92" name="Shape 292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293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Shape 294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  <p:sp>
        <p:nvSpPr>
          <p:cNvPr id="295" name="Shape 295"/>
          <p:cNvSpPr/>
          <p:nvPr/>
        </p:nvSpPr>
        <p:spPr>
          <a:xfrm>
            <a:off x="3276600" y="3394075"/>
            <a:ext cx="5867400" cy="34925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296" name="Shape 296"/>
          <p:cNvSpPr/>
          <p:nvPr/>
        </p:nvSpPr>
        <p:spPr>
          <a:xfrm flipV="1">
            <a:off x="-1" y="3378199"/>
            <a:ext cx="2922590" cy="50802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297" name="image6.jpg"/>
          <p:cNvPicPr>
            <a:picLocks noChangeAspect="1"/>
          </p:cNvPicPr>
          <p:nvPr/>
        </p:nvPicPr>
        <p:blipFill>
          <a:blip r:embed="rId3">
            <a:extLst/>
          </a:blip>
          <a:srcRect l="0" t="1923" r="0" b="17509"/>
          <a:stretch>
            <a:fillRect/>
          </a:stretch>
        </p:blipFill>
        <p:spPr>
          <a:xfrm>
            <a:off x="5599112" y="3505200"/>
            <a:ext cx="3544888" cy="3317876"/>
          </a:xfrm>
          <a:prstGeom prst="rect">
            <a:avLst/>
          </a:prstGeom>
          <a:ln w="12700">
            <a:miter lim="400000"/>
          </a:ln>
        </p:spPr>
      </p:pic>
      <p:sp>
        <p:nvSpPr>
          <p:cNvPr id="298" name="Shape 298"/>
          <p:cNvSpPr/>
          <p:nvPr/>
        </p:nvSpPr>
        <p:spPr>
          <a:xfrm>
            <a:off x="4724400" y="3581400"/>
            <a:ext cx="14478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Courage</a:t>
            </a:r>
          </a:p>
        </p:txBody>
      </p:sp>
      <p:pic>
        <p:nvPicPr>
          <p:cNvPr id="299" name="image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44562" y="2759075"/>
            <a:ext cx="3246438" cy="4098925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Shape 300"/>
          <p:cNvSpPr/>
          <p:nvPr/>
        </p:nvSpPr>
        <p:spPr>
          <a:xfrm>
            <a:off x="0" y="757238"/>
            <a:ext cx="4419600" cy="1957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 person who values </a:t>
            </a:r>
            <a:r>
              <a:rPr>
                <a:solidFill>
                  <a:srgbClr val="FF0000"/>
                </a:solidFill>
              </a:rPr>
              <a:t>stability</a:t>
            </a:r>
            <a:r>
              <a:t> needs to know</a:t>
            </a:r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it has been tested.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03" name="Shape 303"/>
          <p:cNvSpPr/>
          <p:nvPr/>
        </p:nvSpPr>
        <p:spPr>
          <a:xfrm>
            <a:off x="7696200" y="2438400"/>
            <a:ext cx="13716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Intellect</a:t>
            </a:r>
          </a:p>
        </p:txBody>
      </p:sp>
      <p:pic>
        <p:nvPicPr>
          <p:cNvPr id="304" name="image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773612" y="-76200"/>
            <a:ext cx="2922588" cy="3454400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Shape 305"/>
          <p:cNvSpPr/>
          <p:nvPr/>
        </p:nvSpPr>
        <p:spPr>
          <a:xfrm>
            <a:off x="152400" y="3581400"/>
            <a:ext cx="19812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Feelings</a:t>
            </a:r>
          </a:p>
        </p:txBody>
      </p:sp>
      <p:sp>
        <p:nvSpPr>
          <p:cNvPr id="306" name="Shape 306"/>
          <p:cNvSpPr/>
          <p:nvPr/>
        </p:nvSpPr>
        <p:spPr>
          <a:xfrm>
            <a:off x="3276600" y="3394075"/>
            <a:ext cx="5867400" cy="34925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07" name="Shape 307"/>
          <p:cNvSpPr/>
          <p:nvPr/>
        </p:nvSpPr>
        <p:spPr>
          <a:xfrm flipV="1">
            <a:off x="-1" y="3378199"/>
            <a:ext cx="2922590" cy="50802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308" name="image6.jpg"/>
          <p:cNvPicPr>
            <a:picLocks noChangeAspect="1"/>
          </p:cNvPicPr>
          <p:nvPr/>
        </p:nvPicPr>
        <p:blipFill>
          <a:blip r:embed="rId3">
            <a:extLst/>
          </a:blip>
          <a:srcRect l="0" t="1923" r="0" b="17509"/>
          <a:stretch>
            <a:fillRect/>
          </a:stretch>
        </p:blipFill>
        <p:spPr>
          <a:xfrm>
            <a:off x="5599112" y="3505200"/>
            <a:ext cx="3544888" cy="3317876"/>
          </a:xfrm>
          <a:prstGeom prst="rect">
            <a:avLst/>
          </a:prstGeom>
          <a:ln w="12700">
            <a:miter lim="400000"/>
          </a:ln>
        </p:spPr>
      </p:pic>
      <p:sp>
        <p:nvSpPr>
          <p:cNvPr id="309" name="Shape 309"/>
          <p:cNvSpPr/>
          <p:nvPr/>
        </p:nvSpPr>
        <p:spPr>
          <a:xfrm>
            <a:off x="4724400" y="3581400"/>
            <a:ext cx="1447800" cy="437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Courage</a:t>
            </a:r>
          </a:p>
        </p:txBody>
      </p:sp>
      <p:pic>
        <p:nvPicPr>
          <p:cNvPr id="310" name="image8.jpg"/>
          <p:cNvPicPr>
            <a:picLocks noChangeAspect="1"/>
          </p:cNvPicPr>
          <p:nvPr/>
        </p:nvPicPr>
        <p:blipFill>
          <a:blip r:embed="rId4">
            <a:extLst/>
          </a:blip>
          <a:srcRect l="17004" t="1750" r="3416" b="72261"/>
          <a:stretch>
            <a:fillRect/>
          </a:stretch>
        </p:blipFill>
        <p:spPr>
          <a:xfrm>
            <a:off x="0" y="-76200"/>
            <a:ext cx="4237038" cy="3394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311" name="image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44562" y="2759075"/>
            <a:ext cx="3246438" cy="4098925"/>
          </a:xfrm>
          <a:prstGeom prst="rect">
            <a:avLst/>
          </a:prstGeom>
          <a:ln w="12700">
            <a:miter lim="400000"/>
          </a:ln>
        </p:spPr>
      </p:pic>
      <p:sp>
        <p:nvSpPr>
          <p:cNvPr id="312" name="Shape 312"/>
          <p:cNvSpPr/>
          <p:nvPr/>
        </p:nvSpPr>
        <p:spPr>
          <a:xfrm>
            <a:off x="2209800" y="1062037"/>
            <a:ext cx="2438400" cy="4370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Stability/Home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76200" y="1066800"/>
            <a:ext cx="9067800" cy="3137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Each of us needs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Identity</a:t>
            </a:r>
            <a:endParaRPr sz="3200"/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Purpose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15" name="Shape 315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316" name="imag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0800" y="1536700"/>
            <a:ext cx="3657600" cy="3784600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Shape 317"/>
          <p:cNvSpPr/>
          <p:nvPr/>
        </p:nvSpPr>
        <p:spPr>
          <a:xfrm>
            <a:off x="0" y="77788"/>
            <a:ext cx="45720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There is a Scarecrow, </a:t>
            </a:r>
            <a:br/>
            <a:r>
              <a:t>a Tin Man, a Lion and a Dorothy in every crowd.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20" name="Shape 32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321" name="imag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0800" y="1536700"/>
            <a:ext cx="3657600" cy="3784600"/>
          </a:xfrm>
          <a:prstGeom prst="rect">
            <a:avLst/>
          </a:prstGeom>
          <a:ln w="12700">
            <a:miter lim="400000"/>
          </a:ln>
        </p:spPr>
      </p:pic>
      <p:sp>
        <p:nvSpPr>
          <p:cNvPr id="322" name="Shape 322"/>
          <p:cNvSpPr/>
          <p:nvPr/>
        </p:nvSpPr>
        <p:spPr>
          <a:xfrm>
            <a:off x="0" y="777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There is a Scarecrow, </a:t>
            </a:r>
            <a:br/>
            <a:r>
              <a:t>a Tin Man, a Lion and a Dorothy in every crowd.  </a:t>
            </a:r>
            <a:r>
              <a:rPr>
                <a:solidFill>
                  <a:srgbClr val="000000"/>
                </a:solidFill>
              </a:rPr>
              <a:t>Speak to each in </a:t>
            </a:r>
            <a:endParaRPr>
              <a:solidFill>
                <a:srgbClr val="000000"/>
              </a:solidFill>
            </a:endParaRPr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 language </a:t>
            </a:r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they prefer.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324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25" name="Shape 325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326" name="imag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0800" y="1536700"/>
            <a:ext cx="3657600" cy="3784600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Shape 327"/>
          <p:cNvSpPr/>
          <p:nvPr/>
        </p:nvSpPr>
        <p:spPr>
          <a:xfrm>
            <a:off x="0" y="777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There is a Scarecrow, </a:t>
            </a:r>
            <a:br/>
            <a:r>
              <a:t>a Tin Man, a Lion and a Dorothy in every crowd.  Speak to each in </a:t>
            </a:r>
          </a:p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 language </a:t>
            </a:r>
          </a:p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they prefer.</a:t>
            </a:r>
          </a:p>
        </p:txBody>
      </p:sp>
      <p:sp>
        <p:nvSpPr>
          <p:cNvPr id="328" name="Shape 328"/>
          <p:cNvSpPr/>
          <p:nvPr/>
        </p:nvSpPr>
        <p:spPr>
          <a:xfrm>
            <a:off x="4419600" y="3659187"/>
            <a:ext cx="4800600" cy="1957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                Always include     </a:t>
            </a:r>
          </a:p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               something for    </a:t>
            </a:r>
            <a:br/>
            <a:r>
              <a:t>            each of them.  </a:t>
            </a:r>
            <a:b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31" name="Shape 331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332" name="imag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0800" y="1536700"/>
            <a:ext cx="3657600" cy="3784600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Shape 333"/>
          <p:cNvSpPr/>
          <p:nvPr/>
        </p:nvSpPr>
        <p:spPr>
          <a:xfrm>
            <a:off x="0" y="77787"/>
            <a:ext cx="45720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There is a Scarecrow, </a:t>
            </a:r>
            <a:br/>
            <a:r>
              <a:t>a Tin Man, a Lion and a Dorothy in every crowd.  Speak to each in </a:t>
            </a:r>
          </a:p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 language </a:t>
            </a:r>
          </a:p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they prefer.</a:t>
            </a:r>
          </a:p>
        </p:txBody>
      </p:sp>
      <p:sp>
        <p:nvSpPr>
          <p:cNvPr id="334" name="Shape 334"/>
          <p:cNvSpPr/>
          <p:nvPr/>
        </p:nvSpPr>
        <p:spPr>
          <a:xfrm>
            <a:off x="4419600" y="3659187"/>
            <a:ext cx="48006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                </a:t>
            </a:r>
            <a:r>
              <a:rPr>
                <a:solidFill>
                  <a:srgbClr val="BFBFBF"/>
                </a:solidFill>
              </a:rPr>
              <a:t>Always include     </a:t>
            </a:r>
            <a:endParaRPr>
              <a:solidFill>
                <a:srgbClr val="BFBFBF"/>
              </a:solidFill>
            </a:endParaRPr>
          </a:p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              something for    </a:t>
            </a:r>
            <a:br/>
            <a:r>
              <a:t>            each of them.  </a:t>
            </a:r>
            <a:br/>
            <a:r>
              <a:rPr>
                <a:solidFill>
                  <a:srgbClr val="000000"/>
                </a:solidFill>
              </a:rPr>
              <a:t>      This is called </a:t>
            </a:r>
            <a:r>
              <a:rPr>
                <a:solidFill>
                  <a:srgbClr val="C00000"/>
                </a:solidFill>
              </a:rPr>
              <a:t>“inclusive communication </a:t>
            </a:r>
            <a:br>
              <a:rPr>
                <a:solidFill>
                  <a:srgbClr val="C00000"/>
                </a:solidFill>
              </a:rPr>
            </a:br>
            <a:r>
              <a:rPr>
                <a:solidFill>
                  <a:srgbClr val="C00000"/>
                </a:solidFill>
              </a:rPr>
              <a:t>  by design.”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image1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2000" y="914400"/>
            <a:ext cx="7620000" cy="5029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39" name="Shape 339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40" name="Shape 340"/>
          <p:cNvSpPr/>
          <p:nvPr/>
        </p:nvSpPr>
        <p:spPr>
          <a:xfrm>
            <a:off x="990600" y="1706563"/>
            <a:ext cx="3657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values </a:t>
            </a:r>
            <a:r>
              <a:rPr>
                <a:solidFill>
                  <a:srgbClr val="FF0000"/>
                </a:solidFill>
              </a:rPr>
              <a:t>stability.</a:t>
            </a:r>
            <a:br>
              <a:rPr>
                <a:solidFill>
                  <a:srgbClr val="FF0000"/>
                </a:solidFill>
              </a:rPr>
            </a:br>
            <a:r>
              <a:t>needs to know it’s </a:t>
            </a:r>
            <a:br/>
            <a:r>
              <a:t>been </a:t>
            </a:r>
            <a:r>
              <a:rPr b="1">
                <a:solidFill>
                  <a:srgbClr val="FF0000"/>
                </a:solidFill>
              </a:rPr>
              <a:t>tested.</a:t>
            </a:r>
          </a:p>
        </p:txBody>
      </p:sp>
      <p:pic>
        <p:nvPicPr>
          <p:cNvPr id="341" name="image11.jpg" descr="Organizaional_M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4100" y="76200"/>
            <a:ext cx="1765300" cy="1600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44" name="Shape 344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45" name="Shape 345"/>
          <p:cNvSpPr/>
          <p:nvPr/>
        </p:nvSpPr>
        <p:spPr>
          <a:xfrm>
            <a:off x="1066800" y="5364162"/>
            <a:ext cx="3505200" cy="1487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values </a:t>
            </a:r>
            <a:r>
              <a:rPr>
                <a:solidFill>
                  <a:srgbClr val="FF0000"/>
                </a:solidFill>
              </a:rPr>
              <a:t>feelings.</a:t>
            </a:r>
            <a:r>
              <a:t> </a:t>
            </a:r>
            <a:br/>
            <a:r>
              <a:t>needs to perceive </a:t>
            </a:r>
            <a:br/>
            <a:r>
              <a:t>your </a:t>
            </a:r>
            <a:r>
              <a:rPr b="1">
                <a:solidFill>
                  <a:srgbClr val="FF0000"/>
                </a:solidFill>
              </a:rPr>
              <a:t>motives.</a:t>
            </a:r>
          </a:p>
        </p:txBody>
      </p:sp>
      <p:sp>
        <p:nvSpPr>
          <p:cNvPr id="346" name="Shape 346"/>
          <p:cNvSpPr/>
          <p:nvPr/>
        </p:nvSpPr>
        <p:spPr>
          <a:xfrm>
            <a:off x="990600" y="1706563"/>
            <a:ext cx="3657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BA796"/>
                </a:solidFill>
              </a:rPr>
              <a:t>stability.</a:t>
            </a:r>
            <a:br>
              <a:rPr>
                <a:solidFill>
                  <a:srgbClr val="EBA796"/>
                </a:solidFill>
              </a:rPr>
            </a:br>
            <a:r>
              <a:t>needs to know it’s </a:t>
            </a:r>
            <a:br/>
            <a:r>
              <a:t>been </a:t>
            </a:r>
            <a:r>
              <a:rPr b="1">
                <a:solidFill>
                  <a:srgbClr val="E87C6B"/>
                </a:solidFill>
              </a:rPr>
              <a:t>tested.</a:t>
            </a:r>
          </a:p>
        </p:txBody>
      </p:sp>
      <p:pic>
        <p:nvPicPr>
          <p:cNvPr id="347" name="image11.jpg" descr="Organizaional_M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4100" y="762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8" name="image12.jpg" descr="Emotion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300" y="3611562"/>
            <a:ext cx="1900239" cy="17224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51" name="Shape 351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52" name="Shape 352"/>
          <p:cNvSpPr/>
          <p:nvPr/>
        </p:nvSpPr>
        <p:spPr>
          <a:xfrm>
            <a:off x="1066800" y="5364162"/>
            <a:ext cx="3505200" cy="1487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87C6B"/>
                </a:solidFill>
              </a:rPr>
              <a:t>feelings. </a:t>
            </a:r>
            <a:br>
              <a:rPr>
                <a:solidFill>
                  <a:srgbClr val="E87C6B"/>
                </a:solidFill>
              </a:rPr>
            </a:br>
            <a:r>
              <a:t>needs to perceive </a:t>
            </a:r>
            <a:br/>
            <a:r>
              <a:t>your </a:t>
            </a:r>
            <a:r>
              <a:rPr b="1">
                <a:solidFill>
                  <a:srgbClr val="E87C6B"/>
                </a:solidFill>
              </a:rPr>
              <a:t>motives.</a:t>
            </a:r>
          </a:p>
        </p:txBody>
      </p:sp>
      <p:sp>
        <p:nvSpPr>
          <p:cNvPr id="353" name="Shape 353"/>
          <p:cNvSpPr/>
          <p:nvPr/>
        </p:nvSpPr>
        <p:spPr>
          <a:xfrm>
            <a:off x="990600" y="1706563"/>
            <a:ext cx="3657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87C6B"/>
                </a:solidFill>
              </a:rPr>
              <a:t>stability.</a:t>
            </a:r>
            <a:br>
              <a:rPr>
                <a:solidFill>
                  <a:srgbClr val="E87C6B"/>
                </a:solidFill>
              </a:rPr>
            </a:br>
            <a:r>
              <a:t>needs to know it’s </a:t>
            </a:r>
            <a:br/>
            <a:r>
              <a:t>been </a:t>
            </a:r>
            <a:r>
              <a:rPr b="1">
                <a:solidFill>
                  <a:srgbClr val="E87C6B"/>
                </a:solidFill>
              </a:rPr>
              <a:t>tested.</a:t>
            </a:r>
          </a:p>
        </p:txBody>
      </p:sp>
      <p:pic>
        <p:nvPicPr>
          <p:cNvPr id="354" name="image11.jpg" descr="Organizaional_M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4100" y="762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image12.jpg" descr="Emotion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300" y="3611562"/>
            <a:ext cx="1900239" cy="1722438"/>
          </a:xfrm>
          <a:prstGeom prst="rect">
            <a:avLst/>
          </a:prstGeom>
          <a:ln w="12700">
            <a:miter lim="400000"/>
          </a:ln>
        </p:spPr>
      </p:pic>
      <p:sp>
        <p:nvSpPr>
          <p:cNvPr id="356" name="Shape 356"/>
          <p:cNvSpPr/>
          <p:nvPr/>
        </p:nvSpPr>
        <p:spPr>
          <a:xfrm>
            <a:off x="5257800" y="1706563"/>
            <a:ext cx="4038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values </a:t>
            </a:r>
            <a:r>
              <a:rPr>
                <a:solidFill>
                  <a:srgbClr val="FF0000"/>
                </a:solidFill>
              </a:rPr>
              <a:t>intellect. </a:t>
            </a:r>
            <a:r>
              <a:t>needs to understand your </a:t>
            </a:r>
            <a:r>
              <a:rPr b="1">
                <a:solidFill>
                  <a:srgbClr val="FF0000"/>
                </a:solidFill>
              </a:rPr>
              <a:t>logic.</a:t>
            </a:r>
          </a:p>
        </p:txBody>
      </p:sp>
      <p:pic>
        <p:nvPicPr>
          <p:cNvPr id="357" name="image13.jpg" descr="Intellectu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34000" y="76200"/>
            <a:ext cx="1778000" cy="158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60" name="Shape 36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61" name="Shape 361"/>
          <p:cNvSpPr/>
          <p:nvPr/>
        </p:nvSpPr>
        <p:spPr>
          <a:xfrm>
            <a:off x="1066800" y="5364162"/>
            <a:ext cx="3505200" cy="1487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87C6B"/>
                </a:solidFill>
              </a:rPr>
              <a:t>feelings. </a:t>
            </a:r>
            <a:br>
              <a:rPr>
                <a:solidFill>
                  <a:srgbClr val="E87C6B"/>
                </a:solidFill>
              </a:rPr>
            </a:br>
            <a:r>
              <a:t>needs to perceive </a:t>
            </a:r>
            <a:br/>
            <a:r>
              <a:t>your</a:t>
            </a:r>
            <a:r>
              <a:rPr>
                <a:solidFill>
                  <a:srgbClr val="000000"/>
                </a:solidFill>
              </a:rPr>
              <a:t> </a:t>
            </a:r>
            <a:r>
              <a:rPr b="1">
                <a:solidFill>
                  <a:srgbClr val="E87C6B"/>
                </a:solidFill>
              </a:rPr>
              <a:t>motives.</a:t>
            </a:r>
          </a:p>
        </p:txBody>
      </p:sp>
      <p:sp>
        <p:nvSpPr>
          <p:cNvPr id="362" name="Shape 362"/>
          <p:cNvSpPr/>
          <p:nvPr/>
        </p:nvSpPr>
        <p:spPr>
          <a:xfrm>
            <a:off x="990600" y="1706563"/>
            <a:ext cx="3657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87C6B"/>
                </a:solidFill>
              </a:rPr>
              <a:t>stability.</a:t>
            </a:r>
            <a:br>
              <a:rPr>
                <a:solidFill>
                  <a:srgbClr val="E87C6B"/>
                </a:solidFill>
              </a:rPr>
            </a:br>
            <a:r>
              <a:t>needs to know it’s </a:t>
            </a:r>
            <a:br/>
            <a:r>
              <a:t>been </a:t>
            </a:r>
            <a:r>
              <a:rPr b="1">
                <a:solidFill>
                  <a:srgbClr val="E87C6B"/>
                </a:solidFill>
              </a:rPr>
              <a:t>tested.</a:t>
            </a:r>
          </a:p>
        </p:txBody>
      </p:sp>
      <p:pic>
        <p:nvPicPr>
          <p:cNvPr id="363" name="image11.jpg" descr="Organizaional_M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54100" y="762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4" name="image12.jpg" descr="Emotion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30300" y="3611562"/>
            <a:ext cx="1900239" cy="1722438"/>
          </a:xfrm>
          <a:prstGeom prst="rect">
            <a:avLst/>
          </a:prstGeom>
          <a:ln w="12700">
            <a:miter lim="400000"/>
          </a:ln>
        </p:spPr>
      </p:pic>
      <p:sp>
        <p:nvSpPr>
          <p:cNvPr id="365" name="Shape 365"/>
          <p:cNvSpPr/>
          <p:nvPr/>
        </p:nvSpPr>
        <p:spPr>
          <a:xfrm>
            <a:off x="5257800" y="1706563"/>
            <a:ext cx="4038600" cy="14878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values</a:t>
            </a:r>
            <a:r>
              <a:rPr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E87C6B"/>
                </a:solidFill>
              </a:rPr>
              <a:t>intellect. </a:t>
            </a:r>
            <a:r>
              <a:t>needs to understand your </a:t>
            </a:r>
            <a:r>
              <a:rPr b="1">
                <a:solidFill>
                  <a:srgbClr val="E87C6B"/>
                </a:solidFill>
              </a:rPr>
              <a:t>logic.</a:t>
            </a:r>
          </a:p>
        </p:txBody>
      </p:sp>
      <p:pic>
        <p:nvPicPr>
          <p:cNvPr id="366" name="image13.jpg" descr="Intellectu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34000" y="76200"/>
            <a:ext cx="1778000" cy="1587500"/>
          </a:xfrm>
          <a:prstGeom prst="rect">
            <a:avLst/>
          </a:prstGeom>
          <a:ln w="12700">
            <a:miter lim="400000"/>
          </a:ln>
        </p:spPr>
      </p:pic>
      <p:sp>
        <p:nvSpPr>
          <p:cNvPr id="367" name="Shape 367"/>
          <p:cNvSpPr/>
          <p:nvPr/>
        </p:nvSpPr>
        <p:spPr>
          <a:xfrm>
            <a:off x="5410200" y="5329237"/>
            <a:ext cx="3810000" cy="19577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values </a:t>
            </a:r>
            <a:r>
              <a:rPr>
                <a:solidFill>
                  <a:srgbClr val="FF0000"/>
                </a:solidFill>
              </a:rPr>
              <a:t>courage.</a:t>
            </a:r>
            <a:r>
              <a:t> </a:t>
            </a:r>
            <a:br/>
            <a:r>
              <a:t>needs to hear you speak of </a:t>
            </a:r>
            <a:r>
              <a:rPr b="1">
                <a:solidFill>
                  <a:srgbClr val="FF0000"/>
                </a:solidFill>
              </a:rPr>
              <a:t>action.</a:t>
            </a:r>
            <a:endParaRPr b="1">
              <a:solidFill>
                <a:srgbClr val="FF0000"/>
              </a:solidFill>
            </a:endParaRPr>
          </a:p>
        </p:txBody>
      </p:sp>
      <p:pic>
        <p:nvPicPr>
          <p:cNvPr id="368" name="image14.jpg" descr="Physic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486400" y="3611562"/>
            <a:ext cx="1900239" cy="17224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image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6000" y="228600"/>
            <a:ext cx="6400800" cy="6423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1" name="image16.png"/>
          <p:cNvPicPr>
            <a:picLocks noChangeAspect="1"/>
          </p:cNvPicPr>
          <p:nvPr/>
        </p:nvPicPr>
        <p:blipFill>
          <a:blip r:embed="rId3">
            <a:extLst/>
          </a:blip>
          <a:srcRect l="0" t="0" r="0" b="15205"/>
          <a:stretch>
            <a:fillRect/>
          </a:stretch>
        </p:blipFill>
        <p:spPr>
          <a:xfrm>
            <a:off x="152400" y="4864100"/>
            <a:ext cx="2679700" cy="1841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/>
          <p:nvPr/>
        </p:nvSpPr>
        <p:spPr>
          <a:xfrm>
            <a:off x="76200" y="1066800"/>
            <a:ext cx="9067800" cy="410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5400">
                <a:latin typeface="Arial"/>
                <a:ea typeface="Arial"/>
                <a:cs typeface="Arial"/>
                <a:sym typeface="Arial"/>
              </a:defRPr>
            </a:pPr>
            <a:r>
              <a:t>Each of us needs</a:t>
            </a:r>
            <a:endParaRPr sz="3200"/>
          </a:p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1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</a:p>
          <a:p>
            <a:pPr algn="ctr">
              <a:defRPr sz="66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Identity</a:t>
            </a:r>
            <a:endParaRPr sz="3200"/>
          </a:p>
          <a:p>
            <a:pPr algn="ctr">
              <a:defRPr sz="66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Purpose</a:t>
            </a:r>
            <a:endParaRPr sz="3200"/>
          </a:p>
          <a:p>
            <a:pPr algn="ctr">
              <a:defRPr sz="6600">
                <a:latin typeface="Arial"/>
                <a:ea typeface="Arial"/>
                <a:cs typeface="Arial"/>
                <a:sym typeface="Arial"/>
              </a:defRPr>
            </a:pPr>
            <a:r>
              <a:t>Adventure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image1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6000" y="228600"/>
            <a:ext cx="6400800" cy="6423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74" name="image1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286000" y="228600"/>
            <a:ext cx="6400800" cy="6400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5" name="image16.png"/>
          <p:cNvPicPr>
            <a:picLocks noChangeAspect="1"/>
          </p:cNvPicPr>
          <p:nvPr/>
        </p:nvPicPr>
        <p:blipFill>
          <a:blip r:embed="rId4">
            <a:extLst/>
          </a:blip>
          <a:srcRect l="0" t="18127" r="0" b="15205"/>
          <a:stretch>
            <a:fillRect/>
          </a:stretch>
        </p:blipFill>
        <p:spPr>
          <a:xfrm>
            <a:off x="152400" y="5257800"/>
            <a:ext cx="2679700" cy="1447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image1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86000" y="0"/>
            <a:ext cx="6858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image1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4876800"/>
            <a:ext cx="2209800" cy="17557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image2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" y="28575"/>
            <a:ext cx="8839200" cy="6626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1" name="image2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2400" y="4749800"/>
            <a:ext cx="2540000" cy="1905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84" name="Shape 384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385" name="Shape 385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386" name="Shape 386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387" name="Shape 387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388" name="Shape 388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389" name="Shape 389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sp>
        <p:nvSpPr>
          <p:cNvPr id="390" name="Shape 390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391" name="Shape 391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392" name="Shape 392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393" name="Shape 393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394" name="Shape 394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395" name="Shape 395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396" name="Shape 396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397" name="Shape 397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sp>
        <p:nvSpPr>
          <p:cNvPr id="398" name="Shape 398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399" name="Shape 399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400" name="Shape 400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401" name="Shape 401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402" name="Shape 402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403" name="image11.jpg" descr="Organizaional_MB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7400" y="1524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4" name="image13.jpg" descr="Intellectu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image12.jpg" descr="Emotion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57400" y="3810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06" name="image14.jpg" descr="Physic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Shape 407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408" name="Shape 408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Shape 410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11" name="Shape 411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12" name="Shape 412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413" name="Shape 413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414" name="Shape 414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415" name="Shape 415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416" name="Shape 416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sp>
        <p:nvSpPr>
          <p:cNvPr id="417" name="Shape 417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418" name="Shape 418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419" name="Shape 419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420" name="Shape 420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421" name="Shape 421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422" name="Shape 422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423" name="Shape 423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424" name="Shape 424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425" name="image2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9200" y="6858000"/>
            <a:ext cx="406400" cy="406400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Shape 426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427" name="Shape 427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428" name="Shape 428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429" name="Shape 429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430" name="Shape 430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431" name="image11.jpg" descr="Organizaion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57400" y="1524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2" name="image13.jpg" descr="Intellectu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3" name="image12.jpg" descr="Emotion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57400" y="3810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4" name="image14.jpg" descr="Physical_MB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435" name="Shape 435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436" name="Shape 436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pic>
        <p:nvPicPr>
          <p:cNvPr id="437" name="02 SJ Temperment.mp3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2893962" y="312439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wipe dir="r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60409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437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40" name="Shape 440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41" name="Shape 441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442" name="Shape 442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443" name="Shape 443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444" name="Shape 444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445" name="Shape 445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sp>
        <p:nvSpPr>
          <p:cNvPr id="446" name="Shape 446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447" name="Shape 447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448" name="Shape 448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449" name="Shape 449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450" name="Shape 450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451" name="Shape 451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452" name="Shape 452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453" name="Shape 453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454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5384" r="0" b="0"/>
          <a:stretch>
            <a:fillRect/>
          </a:stretch>
        </p:blipFill>
        <p:spPr>
          <a:xfrm>
            <a:off x="863600" y="12699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455" name="Shape 455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456" name="Shape 456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457" name="Shape 457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458" name="Shape 458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459" name="Shape 459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460" name="image13.jpg" descr="Intellectual_MB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1" name="image12.jpg" descr="Emotion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57400" y="3810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14.jpg" descr="Physic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hape 463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464" name="Shape 464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hape 466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67" name="Shape 46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68" name="Shape 468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469" name="Shape 469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470" name="Shape 470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471" name="Shape 471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472" name="Shape 472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sp>
        <p:nvSpPr>
          <p:cNvPr id="473" name="Shape 473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474" name="Shape 474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475" name="Shape 475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476" name="Shape 476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477" name="Shape 477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478" name="Shape 478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479" name="Shape 479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480" name="Shape 480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481" name="image2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43000" y="7086600"/>
            <a:ext cx="4064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2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rcRect l="0" t="15384" r="0" b="0"/>
          <a:stretch>
            <a:fillRect/>
          </a:stretch>
        </p:blipFill>
        <p:spPr>
          <a:xfrm>
            <a:off x="863600" y="12699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483" name="Shape 483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484" name="Shape 484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485" name="Shape 485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486" name="Shape 486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487" name="Shape 487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488" name="image13.jpg" descr="Intellectu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9" name="image12.jpg" descr="Emotion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057400" y="3810000"/>
            <a:ext cx="1765300" cy="1600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0" name="image14.jpg" descr="Physical_MB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491" name="Shape 491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492" name="Shape 492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Shape 494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95" name="Shape 495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96" name="Shape 496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497" name="Shape 497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498" name="Shape 498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499" name="Shape 499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500" name="Shape 500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501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02" name="Shape 502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503" name="Shape 503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504" name="Shape 504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505" name="Shape 505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506" name="Shape 506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507" name="Shape 507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508" name="Shape 508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509" name="Shape 509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510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rcRect l="0" t="15384" r="0" b="0"/>
          <a:stretch>
            <a:fillRect/>
          </a:stretch>
        </p:blipFill>
        <p:spPr>
          <a:xfrm>
            <a:off x="863600" y="-1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Shape 511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512" name="Shape 512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513" name="Shape 513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514" name="Shape 514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515" name="Shape 515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516" name="image13.jpg" descr="Intellectual_MB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image14.jpg" descr="Physic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18" name="Shape 518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519" name="Shape 519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pic>
        <p:nvPicPr>
          <p:cNvPr id="520" name="NF Temperment.mp3"/>
          <p:cNvPicPr>
            <a:picLocks noChangeAspect="0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>
            <a:extLst/>
          </a:blip>
          <a:stretch>
            <a:fillRect/>
          </a:stretch>
        </p:blipFill>
        <p:spPr>
          <a:xfrm>
            <a:off x="2960141" y="3637309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38365" fill="hold"/>
                                        <p:tgtEl>
                                          <p:spTgt spid="5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20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23" name="Shape 523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24" name="Shape 524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525" name="Shape 525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526" name="Shape 526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527" name="Shape 527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528" name="Shape 528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529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30" name="Shape 530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531" name="Shape 531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532" name="Shape 532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533" name="Shape 533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534" name="Shape 534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sp>
        <p:nvSpPr>
          <p:cNvPr id="535" name="Shape 535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536" name="Shape 536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537" name="Shape 537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538" name="image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95400" y="7086600"/>
            <a:ext cx="4064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9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rcRect l="0" t="15384" r="0" b="0"/>
          <a:stretch>
            <a:fillRect/>
          </a:stretch>
        </p:blipFill>
        <p:spPr>
          <a:xfrm>
            <a:off x="863600" y="-1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40" name="Shape 540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541" name="Shape 541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542" name="Shape 542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543" name="Shape 543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544" name="Shape 544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545" name="image13.jpg" descr="Intellectu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6" name="image14.jpg" descr="Physical_MB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778500" y="3733800"/>
            <a:ext cx="1765300" cy="160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47" name="Shape 547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548" name="Shape 548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pic>
        <p:nvPicPr>
          <p:cNvPr id="549" name="SP Temperment.mp3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4616301" y="3651101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905307" fill="hold"/>
                                        <p:tgtEl>
                                          <p:spTgt spid="5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549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Shape 55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52" name="Shape 552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53" name="Shape 553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554" name="Shape 554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555" name="Shape 555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556" name="Shape 556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557" name="Shape 557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558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59" name="Shape 559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560" name="Shape 560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561" name="Shape 561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562" name="Shape 562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563" name="Shape 563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pic>
        <p:nvPicPr>
          <p:cNvPr id="564" name="image25.jpg" descr="      Roosevelt2.jpg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3581400"/>
            <a:ext cx="25273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565" name="Shape 565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566" name="Shape 566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sp>
        <p:nvSpPr>
          <p:cNvPr id="567" name="Shape 567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568" name="Shape 568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569" name="Shape 569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570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rcRect l="0" t="15384" r="0" b="0"/>
          <a:stretch>
            <a:fillRect/>
          </a:stretch>
        </p:blipFill>
        <p:spPr>
          <a:xfrm>
            <a:off x="863600" y="-1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71" name="Shape 571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572" name="Shape 572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573" name="Shape 573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574" name="Shape 574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575" name="Shape 575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576" name="image13.jpg" descr="Intellectual_MB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Shape 124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Shape 578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79" name="Shape 579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580" name="Shape 580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581" name="Shape 581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582" name="Shape 582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583" name="Shape 583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584" name="Shape 584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585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86" name="Shape 586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587" name="Shape 587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588" name="Shape 588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589" name="Shape 589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590" name="Shape 590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pic>
        <p:nvPicPr>
          <p:cNvPr id="591" name="image25.jpg" descr="      Roosevelt2.jpg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3581400"/>
            <a:ext cx="25273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592" name="Shape 592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593" name="Shape 593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sp>
        <p:nvSpPr>
          <p:cNvPr id="594" name="Shape 594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595" name="Shape 595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596" name="Shape 596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597" name="image2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43000" y="7010400"/>
            <a:ext cx="406400" cy="40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98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rcRect l="0" t="15384" r="0" b="0"/>
          <a:stretch>
            <a:fillRect/>
          </a:stretch>
        </p:blipFill>
        <p:spPr>
          <a:xfrm>
            <a:off x="863600" y="-1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Shape 599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600" name="Shape 600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601" name="Shape 601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602" name="Shape 602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603" name="Shape 603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  <p:pic>
        <p:nvPicPr>
          <p:cNvPr id="604" name="image13.jpg" descr="Intellectual_MB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689600" y="1536700"/>
            <a:ext cx="1778000" cy="1587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05" name="NT Temperment.mp3"/>
          <p:cNvPicPr>
            <a:picLocks noChangeAspect="0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4692054" y="208012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743675" fill="hold"/>
                                        <p:tgtEl>
                                          <p:spTgt spid="6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605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Shape 607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608" name="Shape 60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609" name="image26.jpg" descr="     Jefferson2.jpg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7308" r="0" b="0"/>
          <a:stretch>
            <a:fillRect/>
          </a:stretch>
        </p:blipFill>
        <p:spPr>
          <a:xfrm>
            <a:off x="4572000" y="0"/>
            <a:ext cx="34798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10" name="Shape 610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611" name="Shape 611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612" name="Shape 612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613" name="Shape 613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614" name="Shape 614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615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616" name="Shape 616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617" name="Shape 617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618" name="Shape 618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619" name="Shape 619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620" name="Shape 620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pic>
        <p:nvPicPr>
          <p:cNvPr id="621" name="image25.jpg" descr="      Roosevelt2.jpg  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16700" y="3581400"/>
            <a:ext cx="25273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22" name="Shape 622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623" name="Shape 623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sp>
        <p:nvSpPr>
          <p:cNvPr id="624" name="Shape 624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625" name="Shape 625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626" name="Shape 626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627" name="image23.jpg" descr="       Washington2.jpg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rcRect l="0" t="15384" r="0" b="0"/>
          <a:stretch>
            <a:fillRect/>
          </a:stretch>
        </p:blipFill>
        <p:spPr>
          <a:xfrm>
            <a:off x="863600" y="-1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628" name="Shape 628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SJ</a:t>
            </a:r>
          </a:p>
        </p:txBody>
      </p:sp>
      <p:sp>
        <p:nvSpPr>
          <p:cNvPr id="629" name="Shape 629"/>
          <p:cNvSpPr/>
          <p:nvPr/>
        </p:nvSpPr>
        <p:spPr>
          <a:xfrm>
            <a:off x="76200" y="1219200"/>
            <a:ext cx="838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King</a:t>
            </a:r>
          </a:p>
        </p:txBody>
      </p:sp>
      <p:sp>
        <p:nvSpPr>
          <p:cNvPr id="630" name="Shape 630"/>
          <p:cNvSpPr/>
          <p:nvPr/>
        </p:nvSpPr>
        <p:spPr>
          <a:xfrm>
            <a:off x="152400" y="1600200"/>
            <a:ext cx="1524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Analytical</a:t>
            </a:r>
          </a:p>
        </p:txBody>
      </p:sp>
      <p:sp>
        <p:nvSpPr>
          <p:cNvPr id="631" name="Shape 631"/>
          <p:cNvSpPr/>
          <p:nvPr/>
        </p:nvSpPr>
        <p:spPr>
          <a:xfrm>
            <a:off x="228600" y="1981200"/>
            <a:ext cx="1981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Melancholic</a:t>
            </a:r>
          </a:p>
        </p:txBody>
      </p:sp>
      <p:sp>
        <p:nvSpPr>
          <p:cNvPr id="632" name="Shape 632"/>
          <p:cNvSpPr/>
          <p:nvPr/>
        </p:nvSpPr>
        <p:spPr>
          <a:xfrm>
            <a:off x="457200" y="23622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Guardian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635" name="Shape 635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636" name="image26.jpg" descr="     Jefferson2.jpg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7308" r="0" b="0"/>
          <a:stretch>
            <a:fillRect/>
          </a:stretch>
        </p:blipFill>
        <p:spPr>
          <a:xfrm>
            <a:off x="4572000" y="0"/>
            <a:ext cx="34798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37" name="Shape 637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638" name="Shape 638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639" name="Shape 639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640" name="Shape 640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641" name="Shape 641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642" name="image24.jpg" descr="     Lincoln2.jpg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rcRect l="0" t="11539" r="0" b="3846"/>
          <a:stretch>
            <a:fillRect/>
          </a:stretch>
        </p:blipFill>
        <p:spPr>
          <a:xfrm>
            <a:off x="838200" y="3505200"/>
            <a:ext cx="34798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NF</a:t>
            </a:r>
          </a:p>
        </p:txBody>
      </p:sp>
      <p:sp>
        <p:nvSpPr>
          <p:cNvPr id="644" name="Shape 644"/>
          <p:cNvSpPr/>
          <p:nvPr/>
        </p:nvSpPr>
        <p:spPr>
          <a:xfrm>
            <a:off x="381000" y="4572000"/>
            <a:ext cx="1066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Healer</a:t>
            </a:r>
          </a:p>
        </p:txBody>
      </p:sp>
      <p:sp>
        <p:nvSpPr>
          <p:cNvPr id="645" name="Shape 645"/>
          <p:cNvSpPr/>
          <p:nvPr/>
        </p:nvSpPr>
        <p:spPr>
          <a:xfrm>
            <a:off x="457200" y="49530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Amiable</a:t>
            </a:r>
          </a:p>
        </p:txBody>
      </p:sp>
      <p:sp>
        <p:nvSpPr>
          <p:cNvPr id="646" name="Shape 646"/>
          <p:cNvSpPr/>
          <p:nvPr/>
        </p:nvSpPr>
        <p:spPr>
          <a:xfrm>
            <a:off x="685800" y="5334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Phlegmatic</a:t>
            </a:r>
          </a:p>
        </p:txBody>
      </p:sp>
      <p:sp>
        <p:nvSpPr>
          <p:cNvPr id="647" name="Shape 647"/>
          <p:cNvSpPr/>
          <p:nvPr/>
        </p:nvSpPr>
        <p:spPr>
          <a:xfrm>
            <a:off x="990600" y="57150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Relational</a:t>
            </a:r>
          </a:p>
        </p:txBody>
      </p:sp>
      <p:pic>
        <p:nvPicPr>
          <p:cNvPr id="648" name="image25.jpg" descr="      Roosevelt2.jpg  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616700" y="3581400"/>
            <a:ext cx="25273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49" name="Shape 649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650" name="Shape 650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sp>
        <p:nvSpPr>
          <p:cNvPr id="651" name="Shape 651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652" name="Shape 652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653" name="Shape 653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654" name="image27.jpg" descr="&#10;scotty.jpg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76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55" name="Shape 655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SJ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Shape 657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658" name="Shape 658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659" name="image26.jpg" descr="     Jefferson2.jpg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7308" r="0" b="0"/>
          <a:stretch>
            <a:fillRect/>
          </a:stretch>
        </p:blipFill>
        <p:spPr>
          <a:xfrm>
            <a:off x="4572000" y="0"/>
            <a:ext cx="34798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60" name="Shape 660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661" name="Shape 661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662" name="Shape 662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663" name="Shape 663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664" name="Shape 664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665" name="image25.jpg" descr="      Roosevelt2.jpg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616700" y="3581400"/>
            <a:ext cx="25273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66" name="Shape 666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SP</a:t>
            </a:r>
          </a:p>
        </p:txBody>
      </p:sp>
      <p:sp>
        <p:nvSpPr>
          <p:cNvPr id="667" name="Shape 667"/>
          <p:cNvSpPr/>
          <p:nvPr/>
        </p:nvSpPr>
        <p:spPr>
          <a:xfrm>
            <a:off x="4876800" y="4800600"/>
            <a:ext cx="12954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Warrior</a:t>
            </a:r>
          </a:p>
        </p:txBody>
      </p:sp>
      <p:sp>
        <p:nvSpPr>
          <p:cNvPr id="668" name="Shape 668"/>
          <p:cNvSpPr/>
          <p:nvPr/>
        </p:nvSpPr>
        <p:spPr>
          <a:xfrm>
            <a:off x="5029200" y="5181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Expressive</a:t>
            </a:r>
          </a:p>
        </p:txBody>
      </p:sp>
      <p:sp>
        <p:nvSpPr>
          <p:cNvPr id="669" name="Shape 669"/>
          <p:cNvSpPr/>
          <p:nvPr/>
        </p:nvSpPr>
        <p:spPr>
          <a:xfrm>
            <a:off x="5257800" y="5562600"/>
            <a:ext cx="14478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Sanguine</a:t>
            </a:r>
          </a:p>
        </p:txBody>
      </p:sp>
      <p:sp>
        <p:nvSpPr>
          <p:cNvPr id="670" name="Shape 670"/>
          <p:cNvSpPr/>
          <p:nvPr/>
        </p:nvSpPr>
        <p:spPr>
          <a:xfrm>
            <a:off x="5562600" y="59436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Action</a:t>
            </a:r>
          </a:p>
        </p:txBody>
      </p:sp>
      <p:pic>
        <p:nvPicPr>
          <p:cNvPr id="671" name="image27.jpg" descr="&#10;scotty.jpg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76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72" name="Shape 672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SJ</a:t>
            </a:r>
          </a:p>
        </p:txBody>
      </p:sp>
      <p:pic>
        <p:nvPicPr>
          <p:cNvPr id="673" name="image28.jpg" descr="   bones.jpg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0" y="3505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74" name="Shape 674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NF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Shape 676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677" name="Shape 677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678" name="image26.jpg" descr="     Jefferson2.jpg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rcRect l="0" t="17308" r="0" b="0"/>
          <a:stretch>
            <a:fillRect/>
          </a:stretch>
        </p:blipFill>
        <p:spPr>
          <a:xfrm>
            <a:off x="4572000" y="0"/>
            <a:ext cx="3479800" cy="3276600"/>
          </a:xfrm>
          <a:prstGeom prst="rect">
            <a:avLst/>
          </a:prstGeom>
          <a:ln w="12700">
            <a:miter lim="400000"/>
          </a:ln>
        </p:spPr>
      </p:pic>
      <p:sp>
        <p:nvSpPr>
          <p:cNvPr id="679" name="Shape 679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/>
            </a:lvl1pPr>
          </a:lstStyle>
          <a:p>
            <a:pPr/>
            <a:r>
              <a:t>NT</a:t>
            </a:r>
          </a:p>
        </p:txBody>
      </p:sp>
      <p:sp>
        <p:nvSpPr>
          <p:cNvPr id="680" name="Shape 680"/>
          <p:cNvSpPr/>
          <p:nvPr/>
        </p:nvSpPr>
        <p:spPr>
          <a:xfrm>
            <a:off x="7467600" y="1676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</a:lvl1pPr>
          </a:lstStyle>
          <a:p>
            <a:pPr/>
            <a:r>
              <a:t>Wizard</a:t>
            </a:r>
          </a:p>
        </p:txBody>
      </p:sp>
      <p:sp>
        <p:nvSpPr>
          <p:cNvPr id="681" name="Shape 681"/>
          <p:cNvSpPr/>
          <p:nvPr/>
        </p:nvSpPr>
        <p:spPr>
          <a:xfrm>
            <a:off x="7620000" y="2057400"/>
            <a:ext cx="11430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4000"/>
                </a:solidFill>
              </a:defRPr>
            </a:lvl1pPr>
          </a:lstStyle>
          <a:p>
            <a:pPr/>
            <a:r>
              <a:t>Driver</a:t>
            </a:r>
          </a:p>
        </p:txBody>
      </p:sp>
      <p:sp>
        <p:nvSpPr>
          <p:cNvPr id="682" name="Shape 682"/>
          <p:cNvSpPr/>
          <p:nvPr/>
        </p:nvSpPr>
        <p:spPr>
          <a:xfrm>
            <a:off x="7696200" y="2438400"/>
            <a:ext cx="13716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000080"/>
                </a:solidFill>
              </a:defRPr>
            </a:lvl1pPr>
          </a:lstStyle>
          <a:p>
            <a:pPr/>
            <a:r>
              <a:t>Choleric</a:t>
            </a:r>
          </a:p>
        </p:txBody>
      </p:sp>
      <p:sp>
        <p:nvSpPr>
          <p:cNvPr id="683" name="Shape 683"/>
          <p:cNvSpPr/>
          <p:nvPr/>
        </p:nvSpPr>
        <p:spPr>
          <a:xfrm>
            <a:off x="7772400" y="2819400"/>
            <a:ext cx="1600200" cy="459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1400"/>
              </a:spcBef>
              <a:defRPr>
                <a:solidFill>
                  <a:srgbClr val="800040"/>
                </a:solidFill>
              </a:defRPr>
            </a:lvl1pPr>
          </a:lstStyle>
          <a:p>
            <a:pPr/>
            <a:r>
              <a:t>Visionary</a:t>
            </a:r>
          </a:p>
        </p:txBody>
      </p:sp>
      <p:pic>
        <p:nvPicPr>
          <p:cNvPr id="684" name="image27.jpg" descr="&#10;scotty.jpg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76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85" name="Shape 685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SJ</a:t>
            </a:r>
          </a:p>
        </p:txBody>
      </p:sp>
      <p:pic>
        <p:nvPicPr>
          <p:cNvPr id="686" name="image28.jpg" descr="   bones.jpg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3505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87" name="Shape 687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NF</a:t>
            </a:r>
          </a:p>
        </p:txBody>
      </p:sp>
      <p:pic>
        <p:nvPicPr>
          <p:cNvPr id="688" name="image29.jpg" descr="kirk.jpg  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rcRect l="0" t="0" r="0" b="3297"/>
          <a:stretch>
            <a:fillRect/>
          </a:stretch>
        </p:blipFill>
        <p:spPr>
          <a:xfrm>
            <a:off x="4522787" y="3505200"/>
            <a:ext cx="4621213" cy="3351213"/>
          </a:xfrm>
          <a:prstGeom prst="rect">
            <a:avLst/>
          </a:prstGeom>
          <a:ln w="12700">
            <a:miter lim="400000"/>
          </a:ln>
        </p:spPr>
      </p:pic>
      <p:sp>
        <p:nvSpPr>
          <p:cNvPr id="689" name="Shape 689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SP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Shape 691"/>
          <p:cNvSpPr/>
          <p:nvPr/>
        </p:nvSpPr>
        <p:spPr>
          <a:xfrm flipH="1">
            <a:off x="4419599" y="0"/>
            <a:ext cx="1" cy="685800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692" name="Shape 692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>
            <a:solidFill>
              <a:srgbClr val="000000"/>
            </a:solidFill>
          </a:ln>
        </p:spPr>
        <p:txBody>
          <a:bodyPr lIns="45719" rIns="45719"/>
          <a:lstStyle/>
          <a:p>
            <a:pPr/>
          </a:p>
        </p:txBody>
      </p:sp>
      <p:pic>
        <p:nvPicPr>
          <p:cNvPr id="693" name="image27.jpg" descr="&#10;scotty.jpg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6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94" name="Shape 694"/>
          <p:cNvSpPr/>
          <p:nvPr/>
        </p:nvSpPr>
        <p:spPr>
          <a:xfrm>
            <a:off x="533400" y="228600"/>
            <a:ext cx="838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SJ</a:t>
            </a:r>
          </a:p>
        </p:txBody>
      </p:sp>
      <p:pic>
        <p:nvPicPr>
          <p:cNvPr id="695" name="image28.jpg" descr="   bones.jpg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505200"/>
            <a:ext cx="4343400" cy="3257550"/>
          </a:xfrm>
          <a:prstGeom prst="rect">
            <a:avLst/>
          </a:prstGeom>
          <a:ln w="12700">
            <a:miter lim="400000"/>
          </a:ln>
        </p:spPr>
      </p:pic>
      <p:sp>
        <p:nvSpPr>
          <p:cNvPr id="696" name="Shape 696"/>
          <p:cNvSpPr/>
          <p:nvPr/>
        </p:nvSpPr>
        <p:spPr>
          <a:xfrm>
            <a:off x="457200" y="3733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NF</a:t>
            </a:r>
          </a:p>
        </p:txBody>
      </p:sp>
      <p:pic>
        <p:nvPicPr>
          <p:cNvPr id="697" name="image29.jpg" descr="kirk.jpg    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4">
            <a:extLst/>
          </a:blip>
          <a:srcRect l="0" t="0" r="0" b="3297"/>
          <a:stretch>
            <a:fillRect/>
          </a:stretch>
        </p:blipFill>
        <p:spPr>
          <a:xfrm>
            <a:off x="4522787" y="3505200"/>
            <a:ext cx="4621213" cy="3351213"/>
          </a:xfrm>
          <a:prstGeom prst="rect">
            <a:avLst/>
          </a:prstGeom>
          <a:ln w="12700">
            <a:miter lim="400000"/>
          </a:ln>
        </p:spPr>
      </p:pic>
      <p:sp>
        <p:nvSpPr>
          <p:cNvPr id="698" name="Shape 698"/>
          <p:cNvSpPr/>
          <p:nvPr/>
        </p:nvSpPr>
        <p:spPr>
          <a:xfrm>
            <a:off x="4876800" y="4114800"/>
            <a:ext cx="9906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SP</a:t>
            </a:r>
          </a:p>
        </p:txBody>
      </p:sp>
      <p:pic>
        <p:nvPicPr>
          <p:cNvPr id="699" name="image30.jpg" descr="   spock.jpg                                                   0003C675Macintosh HD                   BA80D508:"/>
          <p:cNvPicPr>
            <a:picLocks noChangeAspect="1"/>
          </p:cNvPicPr>
          <p:nvPr/>
        </p:nvPicPr>
        <p:blipFill>
          <a:blip r:embed="rId5">
            <a:extLst/>
          </a:blip>
          <a:srcRect l="0" t="0" r="0" b="3824"/>
          <a:stretch>
            <a:fillRect/>
          </a:stretch>
        </p:blipFill>
        <p:spPr>
          <a:xfrm>
            <a:off x="4495800" y="0"/>
            <a:ext cx="4648200" cy="3352801"/>
          </a:xfrm>
          <a:prstGeom prst="rect">
            <a:avLst/>
          </a:prstGeom>
          <a:ln w="12700">
            <a:miter lim="400000"/>
          </a:ln>
        </p:spPr>
      </p:pic>
      <p:sp>
        <p:nvSpPr>
          <p:cNvPr id="700" name="Shape 700"/>
          <p:cNvSpPr/>
          <p:nvPr/>
        </p:nvSpPr>
        <p:spPr>
          <a:xfrm>
            <a:off x="4495800" y="1066800"/>
            <a:ext cx="1219200" cy="9296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spcBef>
                <a:spcPts val="3200"/>
              </a:spcBef>
              <a:defRPr sz="5400">
                <a:solidFill>
                  <a:schemeClr val="accent3">
                    <a:lumOff val="44000"/>
                  </a:schemeClr>
                </a:solidFill>
              </a:defRPr>
            </a:lvl1pPr>
          </a:lstStyle>
          <a:p>
            <a:pPr/>
            <a:r>
              <a:t>NT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Shape 702"/>
          <p:cNvSpPr/>
          <p:nvPr/>
        </p:nvSpPr>
        <p:spPr>
          <a:xfrm>
            <a:off x="1295400" y="3963411"/>
            <a:ext cx="6553200" cy="28975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It is a fundamental tenet of </a:t>
            </a:r>
          </a:p>
          <a:p>
            <a:pPr algn="ctr">
              <a:defRPr sz="3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The Wizard of Ads partners</a:t>
            </a:r>
          </a:p>
          <a:p>
            <a:pPr algn="ctr">
              <a:defRPr sz="3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 use </a:t>
            </a:r>
            <a:r>
              <a:rPr b="1">
                <a:solidFill>
                  <a:srgbClr val="262626"/>
                </a:solidFill>
              </a:rPr>
              <a:t>inclusive communication </a:t>
            </a:r>
            <a:br>
              <a:rPr b="1">
                <a:solidFill>
                  <a:srgbClr val="262626"/>
                </a:solidFill>
              </a:rPr>
            </a:br>
            <a:r>
              <a:rPr b="1">
                <a:solidFill>
                  <a:srgbClr val="262626"/>
                </a:solidFill>
              </a:rPr>
              <a:t>by design </a:t>
            </a:r>
            <a:r>
              <a:t>when crafting </a:t>
            </a:r>
            <a:br/>
            <a:r>
              <a:t>all marketing content.</a:t>
            </a:r>
          </a:p>
        </p:txBody>
      </p:sp>
      <p:pic>
        <p:nvPicPr>
          <p:cNvPr id="703" name="imag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94000" y="304800"/>
            <a:ext cx="3556000" cy="355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Shape 705"/>
          <p:cNvSpPr/>
          <p:nvPr/>
        </p:nvSpPr>
        <p:spPr>
          <a:xfrm>
            <a:off x="1295400" y="3963411"/>
            <a:ext cx="6553200" cy="646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0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www.WizardOfAds.com</a:t>
            </a:r>
          </a:p>
        </p:txBody>
      </p:sp>
      <p:pic>
        <p:nvPicPr>
          <p:cNvPr id="706" name="image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94000" y="304800"/>
            <a:ext cx="3556000" cy="355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Shape 127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  <p:sp>
        <p:nvSpPr>
          <p:cNvPr id="128" name="Shape 128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Shape 131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  <p:sp>
        <p:nvSpPr>
          <p:cNvPr id="132" name="Shape 132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95400"/>
            <a:ext cx="9144000" cy="530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Shape 135"/>
          <p:cNvSpPr/>
          <p:nvPr/>
        </p:nvSpPr>
        <p:spPr>
          <a:xfrm>
            <a:off x="381000" y="446781"/>
            <a:ext cx="3352800" cy="10179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Abraham Maslow </a:t>
            </a:r>
            <a:br/>
            <a:r>
              <a:t>understood this.</a:t>
            </a:r>
          </a:p>
        </p:txBody>
      </p:sp>
      <p:sp>
        <p:nvSpPr>
          <p:cNvPr id="136" name="Shape 136"/>
          <p:cNvSpPr/>
          <p:nvPr/>
        </p:nvSpPr>
        <p:spPr>
          <a:xfrm>
            <a:off x="3733800" y="5638800"/>
            <a:ext cx="441960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Physical              10%</a:t>
            </a:r>
          </a:p>
        </p:txBody>
      </p:sp>
      <p:sp>
        <p:nvSpPr>
          <p:cNvPr id="137" name="Shape 137"/>
          <p:cNvSpPr/>
          <p:nvPr/>
        </p:nvSpPr>
        <p:spPr>
          <a:xfrm>
            <a:off x="3733800" y="4749224"/>
            <a:ext cx="358140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3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  Safety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Blank Presentation">
  <a:themeElements>
    <a:clrScheme name="Blank Presentati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Blank Presentati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lank 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"/>
            <a:ea typeface="Times"/>
            <a:cs typeface="Times"/>
            <a:sym typeface="Time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"/>
            <a:ea typeface="Times"/>
            <a:cs typeface="Times"/>
            <a:sym typeface="Time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nk Presentation">
  <a:themeElements>
    <a:clrScheme name="Blank Presentatio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Blank Presentation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lank Present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"/>
            <a:ea typeface="Times"/>
            <a:cs typeface="Times"/>
            <a:sym typeface="Time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Times"/>
            <a:ea typeface="Times"/>
            <a:cs typeface="Times"/>
            <a:sym typeface="Time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